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14"/>
  </p:notesMasterIdLst>
  <p:sldIdLst>
    <p:sldId id="256" r:id="rId2"/>
    <p:sldId id="260" r:id="rId3"/>
    <p:sldId id="261" r:id="rId4"/>
    <p:sldId id="297" r:id="rId5"/>
    <p:sldId id="262" r:id="rId6"/>
    <p:sldId id="312" r:id="rId7"/>
    <p:sldId id="313" r:id="rId8"/>
    <p:sldId id="265" r:id="rId9"/>
    <p:sldId id="310" r:id="rId10"/>
    <p:sldId id="307" r:id="rId11"/>
    <p:sldId id="314" r:id="rId12"/>
    <p:sldId id="315" r:id="rId13"/>
  </p:sldIdLst>
  <p:sldSz cx="9144000" cy="5143500" type="screen16x9"/>
  <p:notesSz cx="6858000" cy="9144000"/>
  <p:embeddedFontLst>
    <p:embeddedFont>
      <p:font typeface="Arvo" panose="02000000000000000000" pitchFamily="2" charset="77"/>
      <p:regular r:id="rId15"/>
      <p:bold r:id="rId16"/>
      <p:italic r:id="rId17"/>
      <p:boldItalic r:id="rId18"/>
    </p:embeddedFont>
    <p:embeddedFont>
      <p:font typeface="Roboto" panose="02000000000000000000" pitchFamily="2" charset="0"/>
      <p:regular r:id="rId19"/>
      <p:bold r:id="rId20"/>
      <p:italic r:id="rId21"/>
      <p:boldItalic r:id="rId22"/>
    </p:embeddedFont>
    <p:embeddedFont>
      <p:font typeface="Roboto Condensed" panose="02000000000000000000" pitchFamily="2" charset="0"/>
      <p:regular r:id="rId23"/>
      <p:bold r:id="rId24"/>
      <p:italic r:id="rId25"/>
      <p:boldItalic r:id="rId26"/>
    </p:embeddedFont>
    <p:embeddedFont>
      <p:font typeface="Roboto Condensed Light" panose="02000000000000000000" pitchFamily="2"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27665BA-8202-44FC-AD62-C9F0E3EA811A}">
  <a:tblStyle styleId="{E27665BA-8202-44FC-AD62-C9F0E3EA811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15DE48A-E3B5-44D0-98CB-AE0B3FDC037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09"/>
    <p:restoredTop sz="90680"/>
  </p:normalViewPr>
  <p:slideViewPr>
    <p:cSldViewPr snapToGrid="0">
      <p:cViewPr varScale="1">
        <p:scale>
          <a:sx n="154" d="100"/>
          <a:sy n="154" d="100"/>
        </p:scale>
        <p:origin x="114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Data VS Goliath</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65% increase in global exposed losses between July 2019 and December 2021</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10433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a:solidFill>
                  <a:srgbClr val="D1D2D3"/>
                </a:solidFill>
                <a:effectLst/>
                <a:latin typeface="Slack-Lato"/>
              </a:rPr>
              <a:t>Our  industry (information assurance) has many different standards that define both best practices and required practices to demonstrate that security is adequate to protect information.</a:t>
            </a:r>
            <a:br>
              <a:rPr lang="en-US"/>
            </a:br>
            <a:r>
              <a:rPr lang="en-US" b="0" i="0">
                <a:solidFill>
                  <a:srgbClr val="D1D2D3"/>
                </a:solidFill>
                <a:effectLst/>
                <a:latin typeface="Slack-Lato"/>
              </a:rPr>
              <a:t>Whether it’s NIST, CIS, ISO, COBIT, CMMC, HIPAA, PCI </a:t>
            </a:r>
            <a:r>
              <a:rPr lang="en-US" b="0" i="0" err="1">
                <a:solidFill>
                  <a:srgbClr val="D1D2D3"/>
                </a:solidFill>
                <a:effectLst/>
                <a:latin typeface="Slack-Lato"/>
              </a:rPr>
              <a:t>etc</a:t>
            </a:r>
            <a:r>
              <a:rPr lang="en-US" b="0" i="0">
                <a:solidFill>
                  <a:srgbClr val="D1D2D3"/>
                </a:solidFill>
                <a:effectLst/>
                <a:latin typeface="Slack-Lato"/>
              </a:rPr>
              <a:t>… SaaS Alerts provides proof of real time monitoring for IAM events, Data Exfiltration, Policy and Configuration changes and account behavior analysis.  In addition SaaS alerts provides configuration management and automated response to secure compromised </a:t>
            </a:r>
            <a:r>
              <a:rPr lang="en-US" b="0" i="0" err="1">
                <a:solidFill>
                  <a:srgbClr val="D1D2D3"/>
                </a:solidFill>
                <a:effectLst/>
                <a:latin typeface="Slack-Lato"/>
              </a:rPr>
              <a:t>accounts.Upon</a:t>
            </a:r>
            <a:r>
              <a:rPr lang="en-US" b="0" i="0">
                <a:solidFill>
                  <a:srgbClr val="D1D2D3"/>
                </a:solidFill>
                <a:effectLst/>
                <a:latin typeface="Slack-Lato"/>
              </a:rPr>
              <a:t> request SaaS Alerts provides its partners with detailed event and alert mapping to specific NIST controls on a per application basis.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544483" y="657775"/>
            <a:ext cx="1299300" cy="4329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1" name="Google Shape;11;p2"/>
          <p:cNvGrpSpPr/>
          <p:nvPr/>
        </p:nvGrpSpPr>
        <p:grpSpPr>
          <a:xfrm>
            <a:off x="0" y="-7088"/>
            <a:ext cx="8661398" cy="5150588"/>
            <a:chOff x="0" y="-7088"/>
            <a:chExt cx="8661398" cy="5150588"/>
          </a:xfrm>
        </p:grpSpPr>
        <p:sp>
          <p:nvSpPr>
            <p:cNvPr id="12" name="Google Shape;12;p2"/>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4" name="Google Shape;14;p2"/>
          <p:cNvGrpSpPr/>
          <p:nvPr/>
        </p:nvGrpSpPr>
        <p:grpSpPr>
          <a:xfrm rot="10800000" flipH="1">
            <a:off x="1" y="1090763"/>
            <a:ext cx="8847502" cy="2961975"/>
            <a:chOff x="-8178042" y="-4493254"/>
            <a:chExt cx="19483598" cy="6522736"/>
          </a:xfrm>
        </p:grpSpPr>
        <p:sp>
          <p:nvSpPr>
            <p:cNvPr id="15" name="Google Shape;15;p2"/>
            <p:cNvSpPr/>
            <p:nvPr/>
          </p:nvSpPr>
          <p:spPr>
            <a:xfrm>
              <a:off x="-8178042" y="-4493118"/>
              <a:ext cx="129684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6" name="Google Shape;16;p2"/>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7" name="Google Shape;17;p2"/>
          <p:cNvGrpSpPr/>
          <p:nvPr/>
        </p:nvGrpSpPr>
        <p:grpSpPr>
          <a:xfrm>
            <a:off x="3677236" y="4278349"/>
            <a:ext cx="5480829" cy="432996"/>
            <a:chOff x="5582265" y="4646738"/>
            <a:chExt cx="5480829" cy="432996"/>
          </a:xfrm>
        </p:grpSpPr>
        <p:sp>
          <p:nvSpPr>
            <p:cNvPr id="18" name="Google Shape;18;p2"/>
            <p:cNvSpPr/>
            <p:nvPr/>
          </p:nvSpPr>
          <p:spPr>
            <a:xfrm rot="10800000">
              <a:off x="5582265"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flipH="1">
              <a:off x="5585232" y="4646738"/>
              <a:ext cx="5477861" cy="304551"/>
              <a:chOff x="-24158748" y="330075"/>
              <a:chExt cx="30568423" cy="1699506"/>
            </a:xfrm>
          </p:grpSpPr>
          <p:sp>
            <p:nvSpPr>
              <p:cNvPr id="20" name="Google Shape;20;p2"/>
              <p:cNvSpPr/>
              <p:nvPr/>
            </p:nvSpPr>
            <p:spPr>
              <a:xfrm>
                <a:off x="-24158748" y="330081"/>
                <a:ext cx="289080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710175"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 name="Google Shape;22;p2"/>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42"/>
        <p:cNvGrpSpPr/>
        <p:nvPr/>
      </p:nvGrpSpPr>
      <p:grpSpPr>
        <a:xfrm>
          <a:off x="0" y="0"/>
          <a:ext cx="0" cy="0"/>
          <a:chOff x="0" y="0"/>
          <a:chExt cx="0" cy="0"/>
        </a:xfrm>
      </p:grpSpPr>
      <p:grpSp>
        <p:nvGrpSpPr>
          <p:cNvPr id="43" name="Google Shape;43;p4"/>
          <p:cNvGrpSpPr/>
          <p:nvPr/>
        </p:nvGrpSpPr>
        <p:grpSpPr>
          <a:xfrm>
            <a:off x="6946842" y="4472723"/>
            <a:ext cx="2202830" cy="670795"/>
            <a:chOff x="5575242" y="4472723"/>
            <a:chExt cx="2202830" cy="670795"/>
          </a:xfrm>
        </p:grpSpPr>
        <p:sp>
          <p:nvSpPr>
            <p:cNvPr id="44" name="Google Shape;44;p4"/>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45;p4"/>
            <p:cNvGrpSpPr/>
            <p:nvPr/>
          </p:nvGrpSpPr>
          <p:grpSpPr>
            <a:xfrm flipH="1">
              <a:off x="5734850" y="4472723"/>
              <a:ext cx="2040837" cy="670795"/>
              <a:chOff x="1297954" y="330075"/>
              <a:chExt cx="5169293" cy="1699506"/>
            </a:xfrm>
          </p:grpSpPr>
          <p:sp>
            <p:nvSpPr>
              <p:cNvPr id="46" name="Google Shape;46;p4"/>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48;p4"/>
            <p:cNvGrpSpPr/>
            <p:nvPr/>
          </p:nvGrpSpPr>
          <p:grpSpPr>
            <a:xfrm flipH="1">
              <a:off x="5578209" y="4646738"/>
              <a:ext cx="2199863" cy="304563"/>
              <a:chOff x="-5827153" y="330075"/>
              <a:chExt cx="12276019" cy="1699569"/>
            </a:xfrm>
          </p:grpSpPr>
          <p:sp>
            <p:nvSpPr>
              <p:cNvPr id="49" name="Google Shape;49;p4"/>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1" name="Google Shape;51;p4"/>
          <p:cNvSpPr/>
          <p:nvPr/>
        </p:nvSpPr>
        <p:spPr>
          <a:xfrm>
            <a:off x="7544483" y="657775"/>
            <a:ext cx="1299300" cy="4329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52" name="Google Shape;52;p4"/>
          <p:cNvGrpSpPr/>
          <p:nvPr/>
        </p:nvGrpSpPr>
        <p:grpSpPr>
          <a:xfrm>
            <a:off x="0" y="-7088"/>
            <a:ext cx="8661398" cy="5150588"/>
            <a:chOff x="0" y="-7088"/>
            <a:chExt cx="8661398" cy="5150588"/>
          </a:xfrm>
        </p:grpSpPr>
        <p:sp>
          <p:nvSpPr>
            <p:cNvPr id="53" name="Google Shape;53;p4"/>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4"/>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55" name="Google Shape;55;p4"/>
          <p:cNvGrpSpPr/>
          <p:nvPr/>
        </p:nvGrpSpPr>
        <p:grpSpPr>
          <a:xfrm rot="10800000" flipH="1">
            <a:off x="1" y="1090763"/>
            <a:ext cx="8847502" cy="2961975"/>
            <a:chOff x="-8178042" y="-4493254"/>
            <a:chExt cx="19483598" cy="6522736"/>
          </a:xfrm>
        </p:grpSpPr>
        <p:sp>
          <p:nvSpPr>
            <p:cNvPr id="56" name="Google Shape;56;p4"/>
            <p:cNvSpPr/>
            <p:nvPr/>
          </p:nvSpPr>
          <p:spPr>
            <a:xfrm>
              <a:off x="-8178042" y="-4493118"/>
              <a:ext cx="129684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57" name="Google Shape;57;p4"/>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sp>
        <p:nvSpPr>
          <p:cNvPr id="58" name="Google Shape;58;p4"/>
          <p:cNvSpPr txBox="1">
            <a:spLocks noGrp="1"/>
          </p:cNvSpPr>
          <p:nvPr>
            <p:ph type="body" idx="1"/>
          </p:nvPr>
        </p:nvSpPr>
        <p:spPr>
          <a:xfrm>
            <a:off x="829775" y="1202000"/>
            <a:ext cx="5090700" cy="27450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Clr>
                <a:srgbClr val="FFFFFF"/>
              </a:buClr>
              <a:buSzPts val="3000"/>
              <a:buChar char="▰"/>
              <a:defRPr sz="3000" i="1">
                <a:solidFill>
                  <a:srgbClr val="FFFFFF"/>
                </a:solidFill>
              </a:defRPr>
            </a:lvl1pPr>
            <a:lvl2pPr marL="914400" lvl="1" indent="-419100" rtl="0">
              <a:spcBef>
                <a:spcPts val="480"/>
              </a:spcBef>
              <a:spcAft>
                <a:spcPts val="0"/>
              </a:spcAft>
              <a:buClr>
                <a:srgbClr val="FFFFFF"/>
              </a:buClr>
              <a:buSzPts val="3000"/>
              <a:buChar char="▻"/>
              <a:defRPr sz="3000" i="1">
                <a:solidFill>
                  <a:srgbClr val="FFFFFF"/>
                </a:solidFill>
              </a:defRPr>
            </a:lvl2pPr>
            <a:lvl3pPr marL="1371600" lvl="2" indent="-419100" rtl="0">
              <a:spcBef>
                <a:spcPts val="480"/>
              </a:spcBef>
              <a:spcAft>
                <a:spcPts val="0"/>
              </a:spcAft>
              <a:buClr>
                <a:srgbClr val="FFFFFF"/>
              </a:buClr>
              <a:buSzPts val="3000"/>
              <a:buChar char="▻"/>
              <a:defRPr sz="3000" i="1">
                <a:solidFill>
                  <a:srgbClr val="FFFFFF"/>
                </a:solidFill>
              </a:defRPr>
            </a:lvl3pPr>
            <a:lvl4pPr marL="1828800" lvl="3" indent="-419100" rtl="0">
              <a:spcBef>
                <a:spcPts val="360"/>
              </a:spcBef>
              <a:spcAft>
                <a:spcPts val="0"/>
              </a:spcAft>
              <a:buClr>
                <a:srgbClr val="FFFFFF"/>
              </a:buClr>
              <a:buSzPts val="3000"/>
              <a:buChar char="▻"/>
              <a:defRPr sz="3000" i="1">
                <a:solidFill>
                  <a:srgbClr val="FFFFFF"/>
                </a:solidFill>
              </a:defRPr>
            </a:lvl4pPr>
            <a:lvl5pPr marL="2286000" lvl="4" indent="-419100" rtl="0">
              <a:spcBef>
                <a:spcPts val="360"/>
              </a:spcBef>
              <a:spcAft>
                <a:spcPts val="0"/>
              </a:spcAft>
              <a:buClr>
                <a:srgbClr val="FFFFFF"/>
              </a:buClr>
              <a:buSzPts val="3000"/>
              <a:buChar char="▻"/>
              <a:defRPr sz="3000" i="1">
                <a:solidFill>
                  <a:srgbClr val="FFFFFF"/>
                </a:solidFill>
              </a:defRPr>
            </a:lvl5pPr>
            <a:lvl6pPr marL="2743200" lvl="5" indent="-419100" rtl="0">
              <a:spcBef>
                <a:spcPts val="360"/>
              </a:spcBef>
              <a:spcAft>
                <a:spcPts val="0"/>
              </a:spcAft>
              <a:buClr>
                <a:srgbClr val="FFFFFF"/>
              </a:buClr>
              <a:buSzPts val="3000"/>
              <a:buChar char="▻"/>
              <a:defRPr sz="3000" i="1">
                <a:solidFill>
                  <a:srgbClr val="FFFFFF"/>
                </a:solidFill>
              </a:defRPr>
            </a:lvl6pPr>
            <a:lvl7pPr marL="3200400" lvl="6" indent="-419100" rtl="0">
              <a:spcBef>
                <a:spcPts val="360"/>
              </a:spcBef>
              <a:spcAft>
                <a:spcPts val="0"/>
              </a:spcAft>
              <a:buClr>
                <a:srgbClr val="FFFFFF"/>
              </a:buClr>
              <a:buSzPts val="3000"/>
              <a:buChar char="▻"/>
              <a:defRPr sz="3000" i="1">
                <a:solidFill>
                  <a:srgbClr val="FFFFFF"/>
                </a:solidFill>
              </a:defRPr>
            </a:lvl7pPr>
            <a:lvl8pPr marL="3657600" lvl="7" indent="-419100" rtl="0">
              <a:spcBef>
                <a:spcPts val="360"/>
              </a:spcBef>
              <a:spcAft>
                <a:spcPts val="0"/>
              </a:spcAft>
              <a:buClr>
                <a:srgbClr val="FFFFFF"/>
              </a:buClr>
              <a:buSzPts val="3000"/>
              <a:buChar char="▻"/>
              <a:defRPr sz="3000" i="1">
                <a:solidFill>
                  <a:srgbClr val="FFFFFF"/>
                </a:solidFill>
              </a:defRPr>
            </a:lvl8pPr>
            <a:lvl9pPr marL="4114800" lvl="8" indent="-419100">
              <a:spcBef>
                <a:spcPts val="360"/>
              </a:spcBef>
              <a:spcAft>
                <a:spcPts val="0"/>
              </a:spcAft>
              <a:buClr>
                <a:srgbClr val="FFFFFF"/>
              </a:buClr>
              <a:buSzPts val="3000"/>
              <a:buChar char="▻"/>
              <a:defRPr sz="3000" i="1">
                <a:solidFill>
                  <a:srgbClr val="FFFFFF"/>
                </a:solidFill>
              </a:defRPr>
            </a:lvl9pPr>
          </a:lstStyle>
          <a:p>
            <a:endParaRPr/>
          </a:p>
        </p:txBody>
      </p:sp>
      <p:sp>
        <p:nvSpPr>
          <p:cNvPr id="59" name="Google Shape;59;p4"/>
          <p:cNvSpPr txBox="1"/>
          <p:nvPr/>
        </p:nvSpPr>
        <p:spPr>
          <a:xfrm>
            <a:off x="286600" y="1014575"/>
            <a:ext cx="6765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200" b="1">
                <a:solidFill>
                  <a:schemeClr val="accent5"/>
                </a:solidFill>
              </a:rPr>
              <a:t>“</a:t>
            </a:r>
            <a:endParaRPr sz="7200" b="1">
              <a:solidFill>
                <a:schemeClr val="accent5"/>
              </a:solidFill>
            </a:endParaRPr>
          </a:p>
        </p:txBody>
      </p:sp>
      <p:sp>
        <p:nvSpPr>
          <p:cNvPr id="60" name="Google Shape;60;p4"/>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61"/>
        <p:cNvGrpSpPr/>
        <p:nvPr/>
      </p:nvGrpSpPr>
      <p:grpSpPr>
        <a:xfrm>
          <a:off x="0" y="0"/>
          <a:ext cx="0" cy="0"/>
          <a:chOff x="0" y="0"/>
          <a:chExt cx="0" cy="0"/>
        </a:xfrm>
      </p:grpSpPr>
      <p:grpSp>
        <p:nvGrpSpPr>
          <p:cNvPr id="62" name="Google Shape;62;p5"/>
          <p:cNvGrpSpPr/>
          <p:nvPr/>
        </p:nvGrpSpPr>
        <p:grpSpPr>
          <a:xfrm>
            <a:off x="6946842" y="4472723"/>
            <a:ext cx="2202830" cy="670795"/>
            <a:chOff x="5575242" y="4472723"/>
            <a:chExt cx="2202830" cy="670795"/>
          </a:xfrm>
        </p:grpSpPr>
        <p:sp>
          <p:nvSpPr>
            <p:cNvPr id="63" name="Google Shape;63;p5"/>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 name="Google Shape;64;p5"/>
            <p:cNvGrpSpPr/>
            <p:nvPr/>
          </p:nvGrpSpPr>
          <p:grpSpPr>
            <a:xfrm flipH="1">
              <a:off x="5734850" y="4472723"/>
              <a:ext cx="2040837" cy="670795"/>
              <a:chOff x="1297954" y="330075"/>
              <a:chExt cx="5169293" cy="1699506"/>
            </a:xfrm>
          </p:grpSpPr>
          <p:sp>
            <p:nvSpPr>
              <p:cNvPr id="65" name="Google Shape;65;p5"/>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5"/>
            <p:cNvGrpSpPr/>
            <p:nvPr/>
          </p:nvGrpSpPr>
          <p:grpSpPr>
            <a:xfrm flipH="1">
              <a:off x="5578209" y="4646738"/>
              <a:ext cx="2199863" cy="304563"/>
              <a:chOff x="-5827153" y="330075"/>
              <a:chExt cx="12276019" cy="1699569"/>
            </a:xfrm>
          </p:grpSpPr>
          <p:sp>
            <p:nvSpPr>
              <p:cNvPr id="68" name="Google Shape;68;p5"/>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0" name="Google Shape;70;p5"/>
          <p:cNvGrpSpPr/>
          <p:nvPr/>
        </p:nvGrpSpPr>
        <p:grpSpPr>
          <a:xfrm>
            <a:off x="-4" y="40"/>
            <a:ext cx="7072430" cy="1327315"/>
            <a:chOff x="-4" y="40"/>
            <a:chExt cx="7072430" cy="1327315"/>
          </a:xfrm>
        </p:grpSpPr>
        <p:sp>
          <p:nvSpPr>
            <p:cNvPr id="71" name="Google Shape;71;p5"/>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72" name="Google Shape;72;p5"/>
            <p:cNvGrpSpPr/>
            <p:nvPr/>
          </p:nvGrpSpPr>
          <p:grpSpPr>
            <a:xfrm rot="10800000" flipH="1">
              <a:off x="3" y="40"/>
              <a:ext cx="6756168" cy="1327315"/>
              <a:chOff x="-2168138" y="330075"/>
              <a:chExt cx="8650663" cy="1699506"/>
            </a:xfrm>
          </p:grpSpPr>
          <p:sp>
            <p:nvSpPr>
              <p:cNvPr id="73" name="Google Shape;73;p5"/>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74" name="Google Shape;74;p5"/>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75" name="Google Shape;75;p5"/>
            <p:cNvGrpSpPr/>
            <p:nvPr/>
          </p:nvGrpSpPr>
          <p:grpSpPr>
            <a:xfrm rot="10800000" flipH="1">
              <a:off x="-4" y="381007"/>
              <a:ext cx="7072430" cy="771744"/>
              <a:chOff x="-9092084" y="330075"/>
              <a:chExt cx="15574609" cy="1699501"/>
            </a:xfrm>
          </p:grpSpPr>
          <p:sp>
            <p:nvSpPr>
              <p:cNvPr id="76" name="Google Shape;76;p5"/>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77" name="Google Shape;77;p5"/>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sp>
        <p:nvSpPr>
          <p:cNvPr id="78" name="Google Shape;78;p5"/>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79" name="Google Shape;79;p5"/>
          <p:cNvSpPr txBox="1">
            <a:spLocks noGrp="1"/>
          </p:cNvSpPr>
          <p:nvPr>
            <p:ph type="body" idx="1"/>
          </p:nvPr>
        </p:nvSpPr>
        <p:spPr>
          <a:xfrm>
            <a:off x="814275" y="1327350"/>
            <a:ext cx="6132600" cy="3145500"/>
          </a:xfrm>
          <a:prstGeom prst="rect">
            <a:avLst/>
          </a:prstGeom>
        </p:spPr>
        <p:txBody>
          <a:bodyPr spcFirstLastPara="1" wrap="square" lIns="91425" tIns="91425" rIns="91425" bIns="91425" anchor="ctr" anchorCtr="0">
            <a:noAutofit/>
          </a:bodyPr>
          <a:lstStyle>
            <a:lvl1pPr marL="457200" lvl="0" indent="-381000">
              <a:spcBef>
                <a:spcPts val="600"/>
              </a:spcBef>
              <a:spcAft>
                <a:spcPts val="0"/>
              </a:spcAft>
              <a:buSzPts val="2400"/>
              <a:buChar char="▰"/>
              <a:defRPr/>
            </a:lvl1pPr>
            <a:lvl2pPr marL="914400" lvl="1" indent="-381000">
              <a:spcBef>
                <a:spcPts val="1000"/>
              </a:spcBef>
              <a:spcAft>
                <a:spcPts val="0"/>
              </a:spcAft>
              <a:buSzPts val="2400"/>
              <a:buChar char="▻"/>
              <a:defRPr/>
            </a:lvl2pPr>
            <a:lvl3pPr marL="1371600" lvl="2" indent="-381000">
              <a:spcBef>
                <a:spcPts val="1000"/>
              </a:spcBef>
              <a:spcAft>
                <a:spcPts val="0"/>
              </a:spcAft>
              <a:buSzPts val="2400"/>
              <a:buChar char="▻"/>
              <a:defRPr/>
            </a:lvl3pPr>
            <a:lvl4pPr marL="1828800" lvl="3" indent="-381000">
              <a:spcBef>
                <a:spcPts val="1000"/>
              </a:spcBef>
              <a:spcAft>
                <a:spcPts val="0"/>
              </a:spcAft>
              <a:buSzPts val="2400"/>
              <a:buChar char="▻"/>
              <a:defRPr/>
            </a:lvl4pPr>
            <a:lvl5pPr marL="2286000" lvl="4" indent="-381000">
              <a:spcBef>
                <a:spcPts val="1000"/>
              </a:spcBef>
              <a:spcAft>
                <a:spcPts val="0"/>
              </a:spcAft>
              <a:buSzPts val="2400"/>
              <a:buChar char="▻"/>
              <a:defRPr/>
            </a:lvl5pPr>
            <a:lvl6pPr marL="2743200" lvl="5" indent="-381000">
              <a:spcBef>
                <a:spcPts val="1000"/>
              </a:spcBef>
              <a:spcAft>
                <a:spcPts val="0"/>
              </a:spcAft>
              <a:buSzPts val="2400"/>
              <a:buChar char="▻"/>
              <a:defRPr/>
            </a:lvl6pPr>
            <a:lvl7pPr marL="3200400" lvl="6" indent="-381000">
              <a:spcBef>
                <a:spcPts val="1000"/>
              </a:spcBef>
              <a:spcAft>
                <a:spcPts val="0"/>
              </a:spcAft>
              <a:buSzPts val="2400"/>
              <a:buChar char="▻"/>
              <a:defRPr/>
            </a:lvl7pPr>
            <a:lvl8pPr marL="3657600" lvl="7" indent="-381000">
              <a:spcBef>
                <a:spcPts val="1000"/>
              </a:spcBef>
              <a:spcAft>
                <a:spcPts val="0"/>
              </a:spcAft>
              <a:buSzPts val="2400"/>
              <a:buChar char="▻"/>
              <a:defRPr/>
            </a:lvl8pPr>
            <a:lvl9pPr marL="4114800" lvl="8" indent="-381000">
              <a:spcBef>
                <a:spcPts val="1000"/>
              </a:spcBef>
              <a:spcAft>
                <a:spcPts val="1000"/>
              </a:spcAft>
              <a:buSzPts val="2400"/>
              <a:buChar char="▻"/>
              <a:defRPr/>
            </a:lvl9pPr>
          </a:lstStyle>
          <a:p>
            <a:endParaRPr/>
          </a:p>
        </p:txBody>
      </p:sp>
      <p:sp>
        <p:nvSpPr>
          <p:cNvPr id="80" name="Google Shape;80;p5"/>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grpSp>
        <p:nvGrpSpPr>
          <p:cNvPr id="125" name="Google Shape;125;p8"/>
          <p:cNvGrpSpPr/>
          <p:nvPr/>
        </p:nvGrpSpPr>
        <p:grpSpPr>
          <a:xfrm>
            <a:off x="-4" y="40"/>
            <a:ext cx="7072430" cy="1327315"/>
            <a:chOff x="-4" y="40"/>
            <a:chExt cx="7072430" cy="1327315"/>
          </a:xfrm>
        </p:grpSpPr>
        <p:sp>
          <p:nvSpPr>
            <p:cNvPr id="126" name="Google Shape;126;p8"/>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27" name="Google Shape;127;p8"/>
            <p:cNvGrpSpPr/>
            <p:nvPr/>
          </p:nvGrpSpPr>
          <p:grpSpPr>
            <a:xfrm rot="10800000" flipH="1">
              <a:off x="3" y="40"/>
              <a:ext cx="6756168" cy="1327315"/>
              <a:chOff x="-2168138" y="330075"/>
              <a:chExt cx="8650663" cy="1699506"/>
            </a:xfrm>
          </p:grpSpPr>
          <p:sp>
            <p:nvSpPr>
              <p:cNvPr id="128" name="Google Shape;128;p8"/>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29" name="Google Shape;129;p8"/>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30" name="Google Shape;130;p8"/>
            <p:cNvGrpSpPr/>
            <p:nvPr/>
          </p:nvGrpSpPr>
          <p:grpSpPr>
            <a:xfrm rot="10800000" flipH="1">
              <a:off x="-4" y="381007"/>
              <a:ext cx="7072430" cy="771744"/>
              <a:chOff x="-9092084" y="330075"/>
              <a:chExt cx="15574609" cy="1699501"/>
            </a:xfrm>
          </p:grpSpPr>
          <p:sp>
            <p:nvSpPr>
              <p:cNvPr id="131" name="Google Shape;131;p8"/>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32" name="Google Shape;132;p8"/>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133" name="Google Shape;133;p8"/>
          <p:cNvGrpSpPr/>
          <p:nvPr/>
        </p:nvGrpSpPr>
        <p:grpSpPr>
          <a:xfrm>
            <a:off x="6946842" y="4472723"/>
            <a:ext cx="2202830" cy="670795"/>
            <a:chOff x="5575242" y="4472723"/>
            <a:chExt cx="2202830" cy="670795"/>
          </a:xfrm>
        </p:grpSpPr>
        <p:sp>
          <p:nvSpPr>
            <p:cNvPr id="134" name="Google Shape;134;p8"/>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 name="Google Shape;135;p8"/>
            <p:cNvGrpSpPr/>
            <p:nvPr/>
          </p:nvGrpSpPr>
          <p:grpSpPr>
            <a:xfrm flipH="1">
              <a:off x="5734850" y="4472723"/>
              <a:ext cx="2040837" cy="670795"/>
              <a:chOff x="1297954" y="330075"/>
              <a:chExt cx="5169293" cy="1699506"/>
            </a:xfrm>
          </p:grpSpPr>
          <p:sp>
            <p:nvSpPr>
              <p:cNvPr id="136" name="Google Shape;136;p8"/>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8"/>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 name="Google Shape;138;p8"/>
            <p:cNvGrpSpPr/>
            <p:nvPr/>
          </p:nvGrpSpPr>
          <p:grpSpPr>
            <a:xfrm flipH="1">
              <a:off x="5578209" y="4646738"/>
              <a:ext cx="2199863" cy="304563"/>
              <a:chOff x="-5827153" y="330075"/>
              <a:chExt cx="12276019" cy="1699569"/>
            </a:xfrm>
          </p:grpSpPr>
          <p:sp>
            <p:nvSpPr>
              <p:cNvPr id="139" name="Google Shape;139;p8"/>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8"/>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1" name="Google Shape;141;p8"/>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42" name="Google Shape;142;p8"/>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grpSp>
        <p:nvGrpSpPr>
          <p:cNvPr id="163" name="Google Shape;163;p10"/>
          <p:cNvGrpSpPr/>
          <p:nvPr/>
        </p:nvGrpSpPr>
        <p:grpSpPr>
          <a:xfrm rot="10800000">
            <a:off x="-8" y="-2"/>
            <a:ext cx="2202830" cy="670795"/>
            <a:chOff x="5575242" y="4472723"/>
            <a:chExt cx="2202830" cy="670795"/>
          </a:xfrm>
        </p:grpSpPr>
        <p:sp>
          <p:nvSpPr>
            <p:cNvPr id="164" name="Google Shape;164;p10"/>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 name="Google Shape;165;p10"/>
            <p:cNvGrpSpPr/>
            <p:nvPr/>
          </p:nvGrpSpPr>
          <p:grpSpPr>
            <a:xfrm flipH="1">
              <a:off x="5734850" y="4472723"/>
              <a:ext cx="2040837" cy="670795"/>
              <a:chOff x="1297954" y="330075"/>
              <a:chExt cx="5169293" cy="1699506"/>
            </a:xfrm>
          </p:grpSpPr>
          <p:sp>
            <p:nvSpPr>
              <p:cNvPr id="166" name="Google Shape;166;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10"/>
            <p:cNvGrpSpPr/>
            <p:nvPr/>
          </p:nvGrpSpPr>
          <p:grpSpPr>
            <a:xfrm flipH="1">
              <a:off x="5578209" y="4646738"/>
              <a:ext cx="2199863" cy="304563"/>
              <a:chOff x="-5827153" y="330075"/>
              <a:chExt cx="12276019" cy="1699569"/>
            </a:xfrm>
          </p:grpSpPr>
          <p:sp>
            <p:nvSpPr>
              <p:cNvPr id="169" name="Google Shape;169;p10"/>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0"/>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1" name="Google Shape;171;p10"/>
          <p:cNvGrpSpPr/>
          <p:nvPr/>
        </p:nvGrpSpPr>
        <p:grpSpPr>
          <a:xfrm>
            <a:off x="6946842" y="4472723"/>
            <a:ext cx="2202830" cy="670795"/>
            <a:chOff x="5575242" y="4472723"/>
            <a:chExt cx="2202830" cy="670795"/>
          </a:xfrm>
        </p:grpSpPr>
        <p:sp>
          <p:nvSpPr>
            <p:cNvPr id="172" name="Google Shape;172;p10"/>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 name="Google Shape;173;p10"/>
            <p:cNvGrpSpPr/>
            <p:nvPr/>
          </p:nvGrpSpPr>
          <p:grpSpPr>
            <a:xfrm flipH="1">
              <a:off x="5734850" y="4472723"/>
              <a:ext cx="2040837" cy="670795"/>
              <a:chOff x="1297954" y="330075"/>
              <a:chExt cx="5169293" cy="1699506"/>
            </a:xfrm>
          </p:grpSpPr>
          <p:sp>
            <p:nvSpPr>
              <p:cNvPr id="174" name="Google Shape;174;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10"/>
            <p:cNvGrpSpPr/>
            <p:nvPr/>
          </p:nvGrpSpPr>
          <p:grpSpPr>
            <a:xfrm flipH="1">
              <a:off x="5578209" y="4646738"/>
              <a:ext cx="2199863" cy="304563"/>
              <a:chOff x="-5827153" y="330075"/>
              <a:chExt cx="12276019" cy="1699569"/>
            </a:xfrm>
          </p:grpSpPr>
          <p:sp>
            <p:nvSpPr>
              <p:cNvPr id="177" name="Google Shape;177;p10"/>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0"/>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9" name="Google Shape;179;p1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1pPr>
            <a:lvl2pPr lvl="1">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2pPr>
            <a:lvl3pPr lvl="2">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3pPr>
            <a:lvl4pPr lvl="3">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4pPr>
            <a:lvl5pPr lvl="4">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5pPr>
            <a:lvl6pPr lvl="5">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6pPr>
            <a:lvl7pPr lvl="6">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7pPr>
            <a:lvl8pPr lvl="7">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8pPr>
            <a:lvl9pPr lvl="8">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noAutofit/>
          </a:bodyPr>
          <a:lstStyle>
            <a:lvl1pPr marL="457200" lvl="0" indent="-381000">
              <a:spcBef>
                <a:spcPts val="6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9pPr>
          </a:lstStyle>
          <a:p>
            <a:endParaRPr/>
          </a:p>
        </p:txBody>
      </p:sp>
      <p:sp>
        <p:nvSpPr>
          <p:cNvPr id="8" name="Google Shape;8;p1"/>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buNone/>
              <a:defRPr sz="1200" b="1">
                <a:solidFill>
                  <a:schemeClr val="lt1"/>
                </a:solidFill>
                <a:latin typeface="Roboto Condensed"/>
                <a:ea typeface="Roboto Condensed"/>
                <a:cs typeface="Roboto Condensed"/>
                <a:sym typeface="Roboto Condensed"/>
              </a:defRPr>
            </a:lvl1pPr>
            <a:lvl2pPr lvl="1" algn="r">
              <a:buNone/>
              <a:defRPr sz="1200" b="1">
                <a:solidFill>
                  <a:schemeClr val="lt1"/>
                </a:solidFill>
                <a:latin typeface="Roboto Condensed"/>
                <a:ea typeface="Roboto Condensed"/>
                <a:cs typeface="Roboto Condensed"/>
                <a:sym typeface="Roboto Condensed"/>
              </a:defRPr>
            </a:lvl2pPr>
            <a:lvl3pPr lvl="2" algn="r">
              <a:buNone/>
              <a:defRPr sz="1200" b="1">
                <a:solidFill>
                  <a:schemeClr val="lt1"/>
                </a:solidFill>
                <a:latin typeface="Roboto Condensed"/>
                <a:ea typeface="Roboto Condensed"/>
                <a:cs typeface="Roboto Condensed"/>
                <a:sym typeface="Roboto Condensed"/>
              </a:defRPr>
            </a:lvl3pPr>
            <a:lvl4pPr lvl="3" algn="r">
              <a:buNone/>
              <a:defRPr sz="1200" b="1">
                <a:solidFill>
                  <a:schemeClr val="lt1"/>
                </a:solidFill>
                <a:latin typeface="Roboto Condensed"/>
                <a:ea typeface="Roboto Condensed"/>
                <a:cs typeface="Roboto Condensed"/>
                <a:sym typeface="Roboto Condensed"/>
              </a:defRPr>
            </a:lvl4pPr>
            <a:lvl5pPr lvl="4" algn="r">
              <a:buNone/>
              <a:defRPr sz="1200" b="1">
                <a:solidFill>
                  <a:schemeClr val="lt1"/>
                </a:solidFill>
                <a:latin typeface="Roboto Condensed"/>
                <a:ea typeface="Roboto Condensed"/>
                <a:cs typeface="Roboto Condensed"/>
                <a:sym typeface="Roboto Condensed"/>
              </a:defRPr>
            </a:lvl5pPr>
            <a:lvl6pPr lvl="5" algn="r">
              <a:buNone/>
              <a:defRPr sz="1200" b="1">
                <a:solidFill>
                  <a:schemeClr val="lt1"/>
                </a:solidFill>
                <a:latin typeface="Roboto Condensed"/>
                <a:ea typeface="Roboto Condensed"/>
                <a:cs typeface="Roboto Condensed"/>
                <a:sym typeface="Roboto Condensed"/>
              </a:defRPr>
            </a:lvl6pPr>
            <a:lvl7pPr lvl="6" algn="r">
              <a:buNone/>
              <a:defRPr sz="1200" b="1">
                <a:solidFill>
                  <a:schemeClr val="lt1"/>
                </a:solidFill>
                <a:latin typeface="Roboto Condensed"/>
                <a:ea typeface="Roboto Condensed"/>
                <a:cs typeface="Roboto Condensed"/>
                <a:sym typeface="Roboto Condensed"/>
              </a:defRPr>
            </a:lvl7pPr>
            <a:lvl8pPr lvl="7" algn="r">
              <a:buNone/>
              <a:defRPr sz="1200" b="1">
                <a:solidFill>
                  <a:schemeClr val="lt1"/>
                </a:solidFill>
                <a:latin typeface="Roboto Condensed"/>
                <a:ea typeface="Roboto Condensed"/>
                <a:cs typeface="Roboto Condensed"/>
                <a:sym typeface="Roboto Condensed"/>
              </a:defRPr>
            </a:lvl8pPr>
            <a:lvl9pPr lvl="8" algn="r">
              <a:buNone/>
              <a:defRPr sz="1200" b="1">
                <a:solidFill>
                  <a:schemeClr val="lt1"/>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4" r:id="rId4"/>
    <p:sldLayoutId id="2147483656"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s://www.microsoft.com/en-us/legal/terms-of-use"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EEFE9573-9037-410A-A930-3850B81927DA}"/>
              </a:ext>
            </a:extLst>
          </p:cNvPr>
          <p:cNvPicPr>
            <a:picLocks noChangeAspect="1"/>
          </p:cNvPicPr>
          <p:nvPr/>
        </p:nvPicPr>
        <p:blipFill>
          <a:blip r:embed="rId3"/>
          <a:stretch>
            <a:fillRect/>
          </a:stretch>
        </p:blipFill>
        <p:spPr>
          <a:xfrm>
            <a:off x="-45839" y="2462175"/>
            <a:ext cx="3149648" cy="898910"/>
          </a:xfrm>
          <a:prstGeom prst="rect">
            <a:avLst/>
          </a:prstGeom>
        </p:spPr>
      </p:pic>
      <p:sp>
        <p:nvSpPr>
          <p:cNvPr id="5" name="Google Shape;221;p14">
            <a:extLst>
              <a:ext uri="{FF2B5EF4-FFF2-40B4-BE49-F238E27FC236}">
                <a16:creationId xmlns:a16="http://schemas.microsoft.com/office/drawing/2014/main" id="{133662EE-AE53-8B22-4588-41C556213323}"/>
              </a:ext>
            </a:extLst>
          </p:cNvPr>
          <p:cNvSpPr txBox="1">
            <a:spLocks noGrp="1"/>
          </p:cNvSpPr>
          <p:nvPr>
            <p:ph type="ctrTitle"/>
          </p:nvPr>
        </p:nvSpPr>
        <p:spPr>
          <a:xfrm>
            <a:off x="89998" y="2011296"/>
            <a:ext cx="8158920" cy="798726"/>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400" dirty="0"/>
              <a:t>SaaS Monitoring and Security      </a:t>
            </a:r>
            <a:r>
              <a:rPr lang="en" sz="1600" dirty="0"/>
              <a:t> Powered by</a:t>
            </a:r>
            <a:endParaRPr sz="4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F6C938-B533-9A1F-F2B5-9269DBAB5FBE}"/>
              </a:ext>
            </a:extLst>
          </p:cNvPr>
          <p:cNvSpPr>
            <a:spLocks noGrp="1"/>
          </p:cNvSpPr>
          <p:nvPr>
            <p:ph type="title"/>
          </p:nvPr>
        </p:nvSpPr>
        <p:spPr/>
        <p:txBody>
          <a:bodyPr/>
          <a:lstStyle/>
          <a:p>
            <a:r>
              <a:rPr lang="en-US" sz="3200" dirty="0"/>
              <a:t>We Protect All These Tools</a:t>
            </a:r>
          </a:p>
        </p:txBody>
      </p:sp>
      <p:sp>
        <p:nvSpPr>
          <p:cNvPr id="2" name="Slide Number Placeholder 1">
            <a:extLst>
              <a:ext uri="{FF2B5EF4-FFF2-40B4-BE49-F238E27FC236}">
                <a16:creationId xmlns:a16="http://schemas.microsoft.com/office/drawing/2014/main" id="{CF9FC519-9030-FF9E-8B39-A57178CEABB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pic>
        <p:nvPicPr>
          <p:cNvPr id="27651" name="Picture 3" descr="saas alerts flow chart">
            <a:extLst>
              <a:ext uri="{FF2B5EF4-FFF2-40B4-BE49-F238E27FC236}">
                <a16:creationId xmlns:a16="http://schemas.microsoft.com/office/drawing/2014/main" id="{D28DE82E-59C6-6642-D8D4-7449D8C1F7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5075" y="1410182"/>
            <a:ext cx="3265343" cy="3541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1305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AB63F-BC41-4C6D-B6ED-060F871829D3}"/>
              </a:ext>
            </a:extLst>
          </p:cNvPr>
          <p:cNvSpPr>
            <a:spLocks noGrp="1"/>
          </p:cNvSpPr>
          <p:nvPr>
            <p:ph type="title"/>
          </p:nvPr>
        </p:nvSpPr>
        <p:spPr/>
        <p:txBody>
          <a:bodyPr/>
          <a:lstStyle/>
          <a:p>
            <a:r>
              <a:rPr lang="en-US" sz="3200" dirty="0"/>
              <a:t>Next Steps</a:t>
            </a:r>
          </a:p>
        </p:txBody>
      </p:sp>
      <p:sp>
        <p:nvSpPr>
          <p:cNvPr id="3" name="Text Placeholder 2">
            <a:extLst>
              <a:ext uri="{FF2B5EF4-FFF2-40B4-BE49-F238E27FC236}">
                <a16:creationId xmlns:a16="http://schemas.microsoft.com/office/drawing/2014/main" id="{94EDC42B-984F-A6D2-1CDA-EAAB6B010886}"/>
              </a:ext>
            </a:extLst>
          </p:cNvPr>
          <p:cNvSpPr>
            <a:spLocks noGrp="1"/>
          </p:cNvSpPr>
          <p:nvPr>
            <p:ph type="body" idx="1"/>
          </p:nvPr>
        </p:nvSpPr>
        <p:spPr>
          <a:xfrm>
            <a:off x="720144" y="1737485"/>
            <a:ext cx="7267409" cy="3145500"/>
          </a:xfrm>
        </p:spPr>
        <p:txBody>
          <a:bodyPr/>
          <a:lstStyle/>
          <a:p>
            <a:pPr marL="76200" indent="0">
              <a:buNone/>
            </a:pPr>
            <a:r>
              <a:rPr lang="en-US" b="1" dirty="0"/>
              <a:t>We’d like to: </a:t>
            </a:r>
          </a:p>
          <a:p>
            <a:r>
              <a:rPr lang="en-US" dirty="0"/>
              <a:t>Run a complimentary SaaS Cybersecurity Assessment on your environment</a:t>
            </a:r>
          </a:p>
          <a:p>
            <a:r>
              <a:rPr lang="en-US" dirty="0"/>
              <a:t>Deliver a full report on what’s happening behind the scenes of your SaaS applications</a:t>
            </a:r>
          </a:p>
          <a:p>
            <a:r>
              <a:rPr lang="en-US" dirty="0"/>
              <a:t>Provide a comprehensive proposal on how we can help</a:t>
            </a:r>
          </a:p>
          <a:p>
            <a:endParaRPr lang="en-US" dirty="0"/>
          </a:p>
        </p:txBody>
      </p:sp>
      <p:sp>
        <p:nvSpPr>
          <p:cNvPr id="4" name="Slide Number Placeholder 3">
            <a:extLst>
              <a:ext uri="{FF2B5EF4-FFF2-40B4-BE49-F238E27FC236}">
                <a16:creationId xmlns:a16="http://schemas.microsoft.com/office/drawing/2014/main" id="{1AA5819C-7E6C-020E-6810-61E9AB5EE72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Tree>
    <p:extLst>
      <p:ext uri="{BB962C8B-B14F-4D97-AF65-F5344CB8AC3E}">
        <p14:creationId xmlns:p14="http://schemas.microsoft.com/office/powerpoint/2010/main" val="1783740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EA2A4F-1C89-5B4F-87DD-72E8E444D1BE}"/>
              </a:ext>
            </a:extLst>
          </p:cNvPr>
          <p:cNvSpPr>
            <a:spLocks noGrp="1"/>
          </p:cNvSpPr>
          <p:nvPr>
            <p:ph type="ctrTitle"/>
          </p:nvPr>
        </p:nvSpPr>
        <p:spPr>
          <a:xfrm>
            <a:off x="685800" y="1090750"/>
            <a:ext cx="5367900" cy="2961900"/>
          </a:xfrm>
        </p:spPr>
        <p:txBody>
          <a:bodyPr/>
          <a:lstStyle/>
          <a:p>
            <a:r>
              <a:rPr lang="en-US" dirty="0"/>
              <a:t>Thank You!</a:t>
            </a:r>
          </a:p>
        </p:txBody>
      </p:sp>
      <p:sp>
        <p:nvSpPr>
          <p:cNvPr id="3" name="Slide Number Placeholder 2" hidden="1">
            <a:extLst>
              <a:ext uri="{FF2B5EF4-FFF2-40B4-BE49-F238E27FC236}">
                <a16:creationId xmlns:a16="http://schemas.microsoft.com/office/drawing/2014/main" id="{365C7199-46E8-4C2C-C275-DB20FA037BDF}"/>
              </a:ext>
            </a:extLst>
          </p:cNvPr>
          <p:cNvSpPr>
            <a:spLocks noGrp="1"/>
          </p:cNvSpPr>
          <p:nvPr>
            <p:ph type="sldNum" idx="4294967295"/>
          </p:nvPr>
        </p:nvSpPr>
        <p:spPr>
          <a:xfrm>
            <a:off x="7618000" y="4636500"/>
            <a:ext cx="1487400" cy="315600"/>
          </a:xfrm>
        </p:spPr>
        <p:txBody>
          <a:bodyPr/>
          <a:lstStyle/>
          <a:p>
            <a:pPr lvl="0">
              <a:spcAft>
                <a:spcPts val="600"/>
              </a:spcAft>
            </a:pPr>
            <a:fld id="{00000000-1234-1234-1234-123412341234}" type="slidenum">
              <a:rPr lang="en" smtClean="0"/>
              <a:pPr lvl="0">
                <a:spcAft>
                  <a:spcPts val="600"/>
                </a:spcAft>
              </a:pPr>
              <a:t>12</a:t>
            </a:fld>
            <a:endParaRPr lang="en"/>
          </a:p>
        </p:txBody>
      </p:sp>
    </p:spTree>
    <p:extLst>
      <p:ext uri="{BB962C8B-B14F-4D97-AF65-F5344CB8AC3E}">
        <p14:creationId xmlns:p14="http://schemas.microsoft.com/office/powerpoint/2010/main" val="550957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5"/>
          <p:cNvSpPr txBox="1">
            <a:spLocks noGrp="1"/>
          </p:cNvSpPr>
          <p:nvPr>
            <p:ph type="body" idx="1"/>
          </p:nvPr>
        </p:nvSpPr>
        <p:spPr>
          <a:xfrm>
            <a:off x="829775" y="1202000"/>
            <a:ext cx="5090700" cy="2745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dirty="0"/>
              <a:t>Amateurs hack systems,</a:t>
            </a:r>
          </a:p>
          <a:p>
            <a:pPr marL="0" lvl="0" indent="0" algn="l" rtl="0">
              <a:spcBef>
                <a:spcPts val="600"/>
              </a:spcBef>
              <a:spcAft>
                <a:spcPts val="0"/>
              </a:spcAft>
              <a:buNone/>
            </a:pPr>
            <a:r>
              <a:rPr lang="en" dirty="0"/>
              <a:t>professionals hack people.</a:t>
            </a:r>
          </a:p>
          <a:p>
            <a:pPr marL="0" lvl="0" indent="0" algn="l" rtl="0">
              <a:spcBef>
                <a:spcPts val="600"/>
              </a:spcBef>
              <a:spcAft>
                <a:spcPts val="0"/>
              </a:spcAft>
              <a:buNone/>
            </a:pPr>
            <a:endParaRPr lang="en" dirty="0"/>
          </a:p>
          <a:p>
            <a:pPr marL="0" lvl="0" indent="0" algn="l" rtl="0">
              <a:spcBef>
                <a:spcPts val="600"/>
              </a:spcBef>
              <a:spcAft>
                <a:spcPts val="0"/>
              </a:spcAft>
              <a:buNone/>
            </a:pPr>
            <a:r>
              <a:rPr lang="en" dirty="0"/>
              <a:t>-Bruce </a:t>
            </a:r>
            <a:r>
              <a:rPr lang="en" dirty="0" err="1"/>
              <a:t>Schneier</a:t>
            </a:r>
            <a:endParaRPr lang="en" dirty="0"/>
          </a:p>
          <a:p>
            <a:pPr marL="0" lvl="0" indent="0" algn="l" rtl="0">
              <a:spcBef>
                <a:spcPts val="600"/>
              </a:spcBef>
              <a:spcAft>
                <a:spcPts val="0"/>
              </a:spcAft>
              <a:buNone/>
            </a:pPr>
            <a:r>
              <a:rPr lang="en" sz="1600" dirty="0"/>
              <a:t>Author and Cryptographer</a:t>
            </a:r>
            <a:endParaRPr sz="1600" dirty="0"/>
          </a:p>
        </p:txBody>
      </p:sp>
      <p:sp>
        <p:nvSpPr>
          <p:cNvPr id="230" name="Google Shape;230;p15"/>
          <p:cNvSpPr txBox="1">
            <a:spLocks noGrp="1"/>
          </p:cNvSpPr>
          <p:nvPr>
            <p:ph type="sldNum" idx="4294967295"/>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
        <p:nvSpPr>
          <p:cNvPr id="231" name="Google Shape;231;p15"/>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200" dirty="0"/>
              <a:t>By The Numbers</a:t>
            </a:r>
            <a:endParaRPr sz="3200" dirty="0"/>
          </a:p>
        </p:txBody>
      </p:sp>
      <p:sp>
        <p:nvSpPr>
          <p:cNvPr id="237" name="Google Shape;237;p16"/>
          <p:cNvSpPr txBox="1">
            <a:spLocks noGrp="1"/>
          </p:cNvSpPr>
          <p:nvPr>
            <p:ph type="body" idx="1"/>
          </p:nvPr>
        </p:nvSpPr>
        <p:spPr>
          <a:xfrm>
            <a:off x="264274" y="1539058"/>
            <a:ext cx="8879726" cy="3145500"/>
          </a:xfrm>
          <a:prstGeom prst="rect">
            <a:avLst/>
          </a:prstGeom>
        </p:spPr>
        <p:txBody>
          <a:bodyPr spcFirstLastPara="1" wrap="square" lIns="91425" tIns="91425" rIns="91425" bIns="91425" anchor="ctr" anchorCtr="0">
            <a:noAutofit/>
          </a:bodyPr>
          <a:lstStyle/>
          <a:p>
            <a:pPr marL="457200" lvl="0" indent="-381000" algn="l" rtl="0">
              <a:spcBef>
                <a:spcPts val="0"/>
              </a:spcBef>
              <a:spcAft>
                <a:spcPts val="0"/>
              </a:spcAft>
              <a:buSzPts val="2400"/>
              <a:buChar char="▰"/>
            </a:pPr>
            <a:r>
              <a:rPr lang="en-US" dirty="0"/>
              <a:t>61% of breaches are identity driven</a:t>
            </a:r>
            <a:endParaRPr dirty="0"/>
          </a:p>
          <a:p>
            <a:pPr marL="457200" lvl="0" indent="-381000" algn="l" rtl="0">
              <a:spcBef>
                <a:spcPts val="1000"/>
              </a:spcBef>
              <a:spcAft>
                <a:spcPts val="0"/>
              </a:spcAft>
              <a:buSzPts val="2400"/>
              <a:buChar char="▰"/>
            </a:pPr>
            <a:r>
              <a:rPr lang="en-US" dirty="0"/>
              <a:t>21,382 business email compromise (BEC) cases – $2.7B lost (2022)</a:t>
            </a:r>
          </a:p>
          <a:p>
            <a:pPr marL="457200" lvl="0" indent="-381000" algn="l" rtl="0">
              <a:spcBef>
                <a:spcPts val="1000"/>
              </a:spcBef>
              <a:spcAft>
                <a:spcPts val="0"/>
              </a:spcAft>
              <a:buSzPts val="2400"/>
              <a:buChar char="▰"/>
            </a:pPr>
            <a:r>
              <a:rPr lang="en-US" dirty="0"/>
              <a:t>84% of businesses have experienced BEC</a:t>
            </a:r>
          </a:p>
          <a:p>
            <a:pPr lvl="0">
              <a:spcBef>
                <a:spcPts val="1000"/>
              </a:spcBef>
            </a:pPr>
            <a:r>
              <a:rPr lang="en" dirty="0"/>
              <a:t>BEC is 64x more profitable than ransomware</a:t>
            </a:r>
            <a:br>
              <a:rPr lang="en" dirty="0"/>
            </a:br>
            <a:br>
              <a:rPr lang="en" dirty="0"/>
            </a:br>
            <a:r>
              <a:rPr lang="en-US" sz="1100" dirty="0"/>
              <a:t>https://www.ic3.gov/Media/PDF/AnnualReport/2022_IC3Report.pdf</a:t>
            </a:r>
            <a:br>
              <a:rPr lang="en-US" sz="1100" dirty="0"/>
            </a:br>
            <a:r>
              <a:rPr lang="en-US" sz="1100" dirty="0"/>
              <a:t>https://www.egress.com/blog/security-and-email-security/which-cyberthreats-are-microsoft-365-users-most-at-risk-of</a:t>
            </a:r>
            <a:br>
              <a:rPr lang="en-US" sz="1100" dirty="0"/>
            </a:br>
            <a:endParaRPr sz="1100" dirty="0"/>
          </a:p>
        </p:txBody>
      </p:sp>
      <p:sp>
        <p:nvSpPr>
          <p:cNvPr id="238" name="Google Shape;238;p1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grpSp>
        <p:nvGrpSpPr>
          <p:cNvPr id="239" name="Google Shape;239;p16"/>
          <p:cNvGrpSpPr/>
          <p:nvPr/>
        </p:nvGrpSpPr>
        <p:grpSpPr>
          <a:xfrm>
            <a:off x="282216" y="590918"/>
            <a:ext cx="369505" cy="369505"/>
            <a:chOff x="2594050" y="1631825"/>
            <a:chExt cx="439625" cy="439625"/>
          </a:xfrm>
        </p:grpSpPr>
        <p:sp>
          <p:nvSpPr>
            <p:cNvPr id="240"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7">
                                            <p:txEl>
                                              <p:pRg st="0" end="0"/>
                                            </p:txEl>
                                          </p:spTgt>
                                        </p:tgtEl>
                                        <p:attrNameLst>
                                          <p:attrName>style.visibility</p:attrName>
                                        </p:attrNameLst>
                                      </p:cBhvr>
                                      <p:to>
                                        <p:strVal val="visible"/>
                                      </p:to>
                                    </p:set>
                                    <p:animEffect transition="in" filter="fade">
                                      <p:cBhvr>
                                        <p:cTn id="7" dur="500"/>
                                        <p:tgtEl>
                                          <p:spTgt spid="2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7">
                                            <p:txEl>
                                              <p:pRg st="1" end="1"/>
                                            </p:txEl>
                                          </p:spTgt>
                                        </p:tgtEl>
                                        <p:attrNameLst>
                                          <p:attrName>style.visibility</p:attrName>
                                        </p:attrNameLst>
                                      </p:cBhvr>
                                      <p:to>
                                        <p:strVal val="visible"/>
                                      </p:to>
                                    </p:set>
                                    <p:animEffect transition="in" filter="fade">
                                      <p:cBhvr>
                                        <p:cTn id="12" dur="500"/>
                                        <p:tgtEl>
                                          <p:spTgt spid="23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7">
                                            <p:txEl>
                                              <p:pRg st="2" end="2"/>
                                            </p:txEl>
                                          </p:spTgt>
                                        </p:tgtEl>
                                        <p:attrNameLst>
                                          <p:attrName>style.visibility</p:attrName>
                                        </p:attrNameLst>
                                      </p:cBhvr>
                                      <p:to>
                                        <p:strVal val="visible"/>
                                      </p:to>
                                    </p:set>
                                    <p:animEffect transition="in" filter="fade">
                                      <p:cBhvr>
                                        <p:cTn id="17" dur="500"/>
                                        <p:tgtEl>
                                          <p:spTgt spid="23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7">
                                            <p:txEl>
                                              <p:pRg st="3" end="3"/>
                                            </p:txEl>
                                          </p:spTgt>
                                        </p:tgtEl>
                                        <p:attrNameLst>
                                          <p:attrName>style.visibility</p:attrName>
                                        </p:attrNameLst>
                                      </p:cBhvr>
                                      <p:to>
                                        <p:strVal val="visible"/>
                                      </p:to>
                                    </p:set>
                                    <p:animEffect transition="in" filter="fade">
                                      <p:cBhvr>
                                        <p:cTn id="22" dur="500"/>
                                        <p:tgtEl>
                                          <p:spTgt spid="23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6D44703-C9AD-3B80-C0AD-8B219C97A627}"/>
              </a:ext>
            </a:extLst>
          </p:cNvPr>
          <p:cNvSpPr>
            <a:spLocks noGrp="1"/>
          </p:cNvSpPr>
          <p:nvPr>
            <p:ph type="title"/>
          </p:nvPr>
        </p:nvSpPr>
        <p:spPr/>
        <p:txBody>
          <a:bodyPr/>
          <a:lstStyle/>
          <a:p>
            <a:r>
              <a:rPr lang="en-US" sz="3200" dirty="0"/>
              <a:t>Microsoft’s Response</a:t>
            </a:r>
          </a:p>
        </p:txBody>
      </p:sp>
      <p:sp>
        <p:nvSpPr>
          <p:cNvPr id="4" name="Slide Number Placeholder 3">
            <a:extLst>
              <a:ext uri="{FF2B5EF4-FFF2-40B4-BE49-F238E27FC236}">
                <a16:creationId xmlns:a16="http://schemas.microsoft.com/office/drawing/2014/main" id="{863C7141-D2C0-802C-991B-00F18ABFF7A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
        <p:nvSpPr>
          <p:cNvPr id="6" name="TextBox 5">
            <a:extLst>
              <a:ext uri="{FF2B5EF4-FFF2-40B4-BE49-F238E27FC236}">
                <a16:creationId xmlns:a16="http://schemas.microsoft.com/office/drawing/2014/main" id="{5669C831-D549-37FA-0C1B-6D923CB8FD07}"/>
              </a:ext>
            </a:extLst>
          </p:cNvPr>
          <p:cNvSpPr txBox="1"/>
          <p:nvPr/>
        </p:nvSpPr>
        <p:spPr>
          <a:xfrm>
            <a:off x="561788" y="1399245"/>
            <a:ext cx="8232588" cy="2400657"/>
          </a:xfrm>
          <a:prstGeom prst="rect">
            <a:avLst/>
          </a:prstGeom>
          <a:noFill/>
        </p:spPr>
        <p:txBody>
          <a:bodyPr wrap="square">
            <a:spAutoFit/>
          </a:bodyPr>
          <a:lstStyle/>
          <a:p>
            <a:pPr algn="l"/>
            <a:r>
              <a:rPr lang="en-US" sz="2800" b="1" i="0" dirty="0">
                <a:solidFill>
                  <a:srgbClr val="000000"/>
                </a:solidFill>
                <a:effectLst/>
                <a:latin typeface="Roboto" panose="02000000000000000000" pitchFamily="2" charset="0"/>
                <a:ea typeface="Roboto" panose="02000000000000000000" pitchFamily="2" charset="0"/>
                <a:cs typeface="Roboto" panose="02000000000000000000" pitchFamily="2" charset="0"/>
              </a:rPr>
              <a:t>Member Account, Password, and Security</a:t>
            </a:r>
          </a:p>
          <a:p>
            <a:pPr algn="l"/>
            <a:r>
              <a:rPr lang="en-US" b="0" i="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p>
          <a:p>
            <a:pPr algn="l"/>
            <a:r>
              <a:rPr lang="en-US" sz="1800" b="0" i="0" dirty="0">
                <a:solidFill>
                  <a:srgbClr val="000000"/>
                </a:solidFill>
                <a:effectLst/>
                <a:latin typeface="Roboto" panose="02000000000000000000" pitchFamily="2" charset="0"/>
                <a:ea typeface="Roboto" panose="02000000000000000000" pitchFamily="2" charset="0"/>
                <a:cs typeface="Roboto" panose="02000000000000000000" pitchFamily="2" charset="0"/>
              </a:rPr>
              <a:t>…You agree to notify Microsoft immediately of any unauthorized use of your account or any other breach of security. Microsoft will not be liable for any loss that you may incur as a result of someone else using your password or account, either with or without your knowledge. </a:t>
            </a:r>
            <a:r>
              <a:rPr lang="en-US" sz="1800" b="1" i="0" dirty="0">
                <a:solidFill>
                  <a:srgbClr val="000000"/>
                </a:solidFill>
                <a:effectLst/>
                <a:latin typeface="Roboto" panose="02000000000000000000" pitchFamily="2" charset="0"/>
                <a:ea typeface="Roboto" panose="02000000000000000000" pitchFamily="2" charset="0"/>
                <a:cs typeface="Roboto" panose="02000000000000000000" pitchFamily="2" charset="0"/>
              </a:rPr>
              <a:t>However, you could be held liable for losses incurred by Microsoft or another party due to someone else using your account or password…</a:t>
            </a:r>
          </a:p>
        </p:txBody>
      </p:sp>
      <p:sp>
        <p:nvSpPr>
          <p:cNvPr id="8" name="TextBox 7">
            <a:extLst>
              <a:ext uri="{FF2B5EF4-FFF2-40B4-BE49-F238E27FC236}">
                <a16:creationId xmlns:a16="http://schemas.microsoft.com/office/drawing/2014/main" id="{C9282F15-DF48-E5EF-EA01-9C50B30AE4CF}"/>
              </a:ext>
            </a:extLst>
          </p:cNvPr>
          <p:cNvSpPr txBox="1"/>
          <p:nvPr/>
        </p:nvSpPr>
        <p:spPr>
          <a:xfrm>
            <a:off x="561788" y="4201464"/>
            <a:ext cx="4574988" cy="261610"/>
          </a:xfrm>
          <a:prstGeom prst="rect">
            <a:avLst/>
          </a:prstGeom>
          <a:noFill/>
        </p:spPr>
        <p:txBody>
          <a:bodyPr wrap="square">
            <a:spAutoFit/>
          </a:bodyPr>
          <a:lstStyle/>
          <a:p>
            <a:r>
              <a:rPr lang="en-US" sz="1100" dirty="0">
                <a:latin typeface="Roboto" panose="02000000000000000000" pitchFamily="2" charset="0"/>
                <a:ea typeface="Roboto" panose="02000000000000000000" pitchFamily="2" charset="0"/>
                <a:cs typeface="Roboto" panose="02000000000000000000" pitchFamily="2" charset="0"/>
                <a:hlinkClick r:id="rId2"/>
              </a:rPr>
              <a:t>https://www.microsoft.com/en-us/legal/terms-of-use</a:t>
            </a:r>
            <a:r>
              <a:rPr lang="en-US" sz="1100" dirty="0">
                <a:latin typeface="Roboto" panose="02000000000000000000" pitchFamily="2" charset="0"/>
                <a:ea typeface="Roboto" panose="02000000000000000000" pitchFamily="2" charset="0"/>
                <a:cs typeface="Roboto" panose="02000000000000000000" pitchFamily="2" charset="0"/>
              </a:rPr>
              <a:t> </a:t>
            </a:r>
          </a:p>
        </p:txBody>
      </p:sp>
    </p:spTree>
    <p:extLst>
      <p:ext uri="{BB962C8B-B14F-4D97-AF65-F5344CB8AC3E}">
        <p14:creationId xmlns:p14="http://schemas.microsoft.com/office/powerpoint/2010/main" val="1170265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7"/>
          <p:cNvSpPr txBox="1">
            <a:spLocks noGrp="1"/>
          </p:cNvSpPr>
          <p:nvPr>
            <p:ph type="ctrTitle" idx="4294967295"/>
          </p:nvPr>
        </p:nvSpPr>
        <p:spPr>
          <a:xfrm>
            <a:off x="299474" y="947148"/>
            <a:ext cx="6731955" cy="244622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6000">
                <a:solidFill>
                  <a:schemeClr val="accent5"/>
                </a:solidFill>
              </a:rPr>
              <a:t>WHAT YOU DON’T KNOW CAN HURT YOU…</a:t>
            </a:r>
            <a:endParaRPr sz="6000">
              <a:solidFill>
                <a:schemeClr val="accent5"/>
              </a:solidFill>
            </a:endParaRPr>
          </a:p>
        </p:txBody>
      </p:sp>
      <p:sp>
        <p:nvSpPr>
          <p:cNvPr id="262" name="Google Shape;262;p17"/>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grpSp>
        <p:nvGrpSpPr>
          <p:cNvPr id="2" name="Google Shape;952;p46">
            <a:extLst>
              <a:ext uri="{FF2B5EF4-FFF2-40B4-BE49-F238E27FC236}">
                <a16:creationId xmlns:a16="http://schemas.microsoft.com/office/drawing/2014/main" id="{2B756499-986E-8ACD-2566-99E8C3CE4A5D}"/>
              </a:ext>
            </a:extLst>
          </p:cNvPr>
          <p:cNvGrpSpPr/>
          <p:nvPr/>
        </p:nvGrpSpPr>
        <p:grpSpPr>
          <a:xfrm>
            <a:off x="6938990" y="434230"/>
            <a:ext cx="1623547" cy="1702854"/>
            <a:chOff x="5961125" y="1623900"/>
            <a:chExt cx="427450" cy="448175"/>
          </a:xfrm>
        </p:grpSpPr>
        <p:sp>
          <p:nvSpPr>
            <p:cNvPr id="3" name="Google Shape;953;p46">
              <a:extLst>
                <a:ext uri="{FF2B5EF4-FFF2-40B4-BE49-F238E27FC236}">
                  <a16:creationId xmlns:a16="http://schemas.microsoft.com/office/drawing/2014/main" id="{866BAD8B-F6A7-5FAA-E790-8DFA31ACF2A4}"/>
                </a:ext>
              </a:extLst>
            </p:cNvPr>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954;p46">
              <a:extLst>
                <a:ext uri="{FF2B5EF4-FFF2-40B4-BE49-F238E27FC236}">
                  <a16:creationId xmlns:a16="http://schemas.microsoft.com/office/drawing/2014/main" id="{BBFC9080-0FC6-9508-B451-F1D7A36BE97C}"/>
                </a:ext>
              </a:extLst>
            </p:cNvPr>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955;p46">
              <a:extLst>
                <a:ext uri="{FF2B5EF4-FFF2-40B4-BE49-F238E27FC236}">
                  <a16:creationId xmlns:a16="http://schemas.microsoft.com/office/drawing/2014/main" id="{E58AE0CD-07F8-9F89-F15B-39DC9F59C858}"/>
                </a:ext>
              </a:extLst>
            </p:cNvPr>
            <p:cNvSpPr/>
            <p:nvPr/>
          </p:nvSpPr>
          <p:spPr>
            <a:xfrm>
              <a:off x="6107250" y="1824850"/>
              <a:ext cx="84650" cy="8465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956;p46">
              <a:extLst>
                <a:ext uri="{FF2B5EF4-FFF2-40B4-BE49-F238E27FC236}">
                  <a16:creationId xmlns:a16="http://schemas.microsoft.com/office/drawing/2014/main" id="{2774662B-0CF5-71DA-F93B-98E350F68D41}"/>
                </a:ext>
              </a:extLst>
            </p:cNvPr>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957;p46">
              <a:extLst>
                <a:ext uri="{FF2B5EF4-FFF2-40B4-BE49-F238E27FC236}">
                  <a16:creationId xmlns:a16="http://schemas.microsoft.com/office/drawing/2014/main" id="{DA575F5A-3529-D2C1-FC9F-B3BD6056B6E6}"/>
                </a:ext>
              </a:extLst>
            </p:cNvPr>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58;p46">
              <a:extLst>
                <a:ext uri="{FF2B5EF4-FFF2-40B4-BE49-F238E27FC236}">
                  <a16:creationId xmlns:a16="http://schemas.microsoft.com/office/drawing/2014/main" id="{EB512CDE-A937-A584-EA3C-1CEAFE6315B0}"/>
                </a:ext>
              </a:extLst>
            </p:cNvPr>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59;p46">
              <a:extLst>
                <a:ext uri="{FF2B5EF4-FFF2-40B4-BE49-F238E27FC236}">
                  <a16:creationId xmlns:a16="http://schemas.microsoft.com/office/drawing/2014/main" id="{34FED802-6AF4-9355-2638-E7D066D36F5B}"/>
                </a:ext>
              </a:extLst>
            </p:cNvPr>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6D44703-C9AD-3B80-C0AD-8B219C97A627}"/>
              </a:ext>
            </a:extLst>
          </p:cNvPr>
          <p:cNvSpPr>
            <a:spLocks noGrp="1"/>
          </p:cNvSpPr>
          <p:nvPr>
            <p:ph type="title"/>
          </p:nvPr>
        </p:nvSpPr>
        <p:spPr/>
        <p:txBody>
          <a:bodyPr/>
          <a:lstStyle/>
          <a:p>
            <a:r>
              <a:rPr lang="en-US" sz="3200" dirty="0"/>
              <a:t>Size Doesn’t Matter</a:t>
            </a:r>
          </a:p>
        </p:txBody>
      </p:sp>
      <p:sp>
        <p:nvSpPr>
          <p:cNvPr id="2" name="Text Placeholder 1">
            <a:extLst>
              <a:ext uri="{FF2B5EF4-FFF2-40B4-BE49-F238E27FC236}">
                <a16:creationId xmlns:a16="http://schemas.microsoft.com/office/drawing/2014/main" id="{AE928A63-8AA1-568E-B3DD-A8AF01DB65A8}"/>
              </a:ext>
            </a:extLst>
          </p:cNvPr>
          <p:cNvSpPr>
            <a:spLocks noGrp="1"/>
          </p:cNvSpPr>
          <p:nvPr>
            <p:ph type="body" idx="1"/>
          </p:nvPr>
        </p:nvSpPr>
        <p:spPr>
          <a:xfrm>
            <a:off x="814274" y="1327350"/>
            <a:ext cx="7872525" cy="3145500"/>
          </a:xfrm>
        </p:spPr>
        <p:txBody>
          <a:bodyPr/>
          <a:lstStyle/>
          <a:p>
            <a:pPr marL="76200" indent="0">
              <a:buNone/>
            </a:pPr>
            <a:r>
              <a:rPr lang="en-US" b="1" dirty="0"/>
              <a:t>If you have customers, incoming revenue, and a bank account, then you are a target</a:t>
            </a:r>
          </a:p>
          <a:p>
            <a:pPr marL="76200" indent="0">
              <a:buNone/>
            </a:pPr>
            <a:endParaRPr lang="en-US" sz="400" b="1" dirty="0"/>
          </a:p>
          <a:p>
            <a:r>
              <a:rPr lang="en-US" sz="2000" dirty="0"/>
              <a:t>Hackers don’t care how big or small you are</a:t>
            </a:r>
          </a:p>
          <a:p>
            <a:r>
              <a:rPr lang="en-US" sz="2000" dirty="0"/>
              <a:t>Oftentimes you won’t know a breach happened until it’s too late</a:t>
            </a:r>
          </a:p>
          <a:p>
            <a:r>
              <a:rPr lang="en-US" sz="2000" dirty="0"/>
              <a:t>All it takes is a singe person clicking on an email (even by mistake)</a:t>
            </a:r>
          </a:p>
        </p:txBody>
      </p:sp>
      <p:sp>
        <p:nvSpPr>
          <p:cNvPr id="4" name="Slide Number Placeholder 3">
            <a:extLst>
              <a:ext uri="{FF2B5EF4-FFF2-40B4-BE49-F238E27FC236}">
                <a16:creationId xmlns:a16="http://schemas.microsoft.com/office/drawing/2014/main" id="{863C7141-D2C0-802C-991B-00F18ABFF7A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3513250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6D44703-C9AD-3B80-C0AD-8B219C97A627}"/>
              </a:ext>
            </a:extLst>
          </p:cNvPr>
          <p:cNvSpPr>
            <a:spLocks noGrp="1"/>
          </p:cNvSpPr>
          <p:nvPr>
            <p:ph type="title"/>
          </p:nvPr>
        </p:nvSpPr>
        <p:spPr/>
        <p:txBody>
          <a:bodyPr/>
          <a:lstStyle/>
          <a:p>
            <a:r>
              <a:rPr lang="en-US" sz="3200" dirty="0"/>
              <a:t>The Cost of a Breach</a:t>
            </a:r>
          </a:p>
        </p:txBody>
      </p:sp>
      <p:sp>
        <p:nvSpPr>
          <p:cNvPr id="2" name="Text Placeholder 1">
            <a:extLst>
              <a:ext uri="{FF2B5EF4-FFF2-40B4-BE49-F238E27FC236}">
                <a16:creationId xmlns:a16="http://schemas.microsoft.com/office/drawing/2014/main" id="{09F12005-8BAF-DBD0-BC42-A598F3B0233A}"/>
              </a:ext>
            </a:extLst>
          </p:cNvPr>
          <p:cNvSpPr>
            <a:spLocks noGrp="1"/>
          </p:cNvSpPr>
          <p:nvPr>
            <p:ph type="body" idx="1"/>
          </p:nvPr>
        </p:nvSpPr>
        <p:spPr/>
        <p:txBody>
          <a:bodyPr/>
          <a:lstStyle/>
          <a:p>
            <a:r>
              <a:rPr lang="en-US" dirty="0"/>
              <a:t>Business interruptions</a:t>
            </a:r>
          </a:p>
          <a:p>
            <a:r>
              <a:rPr lang="en-US" dirty="0"/>
              <a:t>Legal issues</a:t>
            </a:r>
          </a:p>
          <a:p>
            <a:r>
              <a:rPr lang="en-US" dirty="0"/>
              <a:t>Financial losses</a:t>
            </a:r>
          </a:p>
          <a:p>
            <a:r>
              <a:rPr lang="en-US" dirty="0"/>
              <a:t>Regulatory involvement</a:t>
            </a:r>
          </a:p>
          <a:p>
            <a:r>
              <a:rPr lang="en-US" dirty="0"/>
              <a:t>HR implications</a:t>
            </a:r>
          </a:p>
          <a:p>
            <a:r>
              <a:rPr lang="en-US" dirty="0"/>
              <a:t>Public relations crises</a:t>
            </a:r>
          </a:p>
        </p:txBody>
      </p:sp>
      <p:sp>
        <p:nvSpPr>
          <p:cNvPr id="4" name="Slide Number Placeholder 3">
            <a:extLst>
              <a:ext uri="{FF2B5EF4-FFF2-40B4-BE49-F238E27FC236}">
                <a16:creationId xmlns:a16="http://schemas.microsoft.com/office/drawing/2014/main" id="{863C7141-D2C0-802C-991B-00F18ABFF7A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Tree>
    <p:extLst>
      <p:ext uri="{BB962C8B-B14F-4D97-AF65-F5344CB8AC3E}">
        <p14:creationId xmlns:p14="http://schemas.microsoft.com/office/powerpoint/2010/main" val="2352654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20"/>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200" dirty="0"/>
              <a:t>How We C</a:t>
            </a:r>
            <a:r>
              <a:rPr lang="en-US" sz="3200" dirty="0"/>
              <a:t>a</a:t>
            </a:r>
            <a:r>
              <a:rPr lang="en" sz="3200" dirty="0"/>
              <a:t>n Help</a:t>
            </a:r>
            <a:endParaRPr sz="3200" dirty="0"/>
          </a:p>
        </p:txBody>
      </p:sp>
      <p:sp>
        <p:nvSpPr>
          <p:cNvPr id="303" name="Google Shape;303;p2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grpSp>
        <p:nvGrpSpPr>
          <p:cNvPr id="304" name="Google Shape;304;p20"/>
          <p:cNvGrpSpPr/>
          <p:nvPr/>
        </p:nvGrpSpPr>
        <p:grpSpPr>
          <a:xfrm>
            <a:off x="299071" y="635918"/>
            <a:ext cx="335800" cy="279517"/>
            <a:chOff x="1247825" y="322750"/>
            <a:chExt cx="443300" cy="369000"/>
          </a:xfrm>
        </p:grpSpPr>
        <p:sp>
          <p:nvSpPr>
            <p:cNvPr id="305" name="Google Shape;305;p20"/>
            <p:cNvSpPr/>
            <p:nvPr/>
          </p:nvSpPr>
          <p:spPr>
            <a:xfrm>
              <a:off x="1247825" y="322750"/>
              <a:ext cx="443300" cy="369000"/>
            </a:xfrm>
            <a:custGeom>
              <a:avLst/>
              <a:gdLst/>
              <a:ahLst/>
              <a:cxnLst/>
              <a:rect l="l" t="t" r="r" b="b"/>
              <a:pathLst>
                <a:path w="17732" h="14760" fill="none" extrusionOk="0">
                  <a:moveTo>
                    <a:pt x="16952" y="2558"/>
                  </a:moveTo>
                  <a:lnTo>
                    <a:pt x="13664" y="2558"/>
                  </a:lnTo>
                  <a:lnTo>
                    <a:pt x="13226" y="755"/>
                  </a:lnTo>
                  <a:lnTo>
                    <a:pt x="13226" y="755"/>
                  </a:lnTo>
                  <a:lnTo>
                    <a:pt x="13177" y="609"/>
                  </a:lnTo>
                  <a:lnTo>
                    <a:pt x="13104" y="463"/>
                  </a:lnTo>
                  <a:lnTo>
                    <a:pt x="13006" y="317"/>
                  </a:lnTo>
                  <a:lnTo>
                    <a:pt x="12885" y="220"/>
                  </a:lnTo>
                  <a:lnTo>
                    <a:pt x="12739" y="122"/>
                  </a:lnTo>
                  <a:lnTo>
                    <a:pt x="12592" y="49"/>
                  </a:lnTo>
                  <a:lnTo>
                    <a:pt x="12446" y="0"/>
                  </a:lnTo>
                  <a:lnTo>
                    <a:pt x="12276" y="0"/>
                  </a:lnTo>
                  <a:lnTo>
                    <a:pt x="5456" y="0"/>
                  </a:lnTo>
                  <a:lnTo>
                    <a:pt x="5456" y="0"/>
                  </a:lnTo>
                  <a:lnTo>
                    <a:pt x="5286" y="0"/>
                  </a:lnTo>
                  <a:lnTo>
                    <a:pt x="5140" y="49"/>
                  </a:lnTo>
                  <a:lnTo>
                    <a:pt x="4994" y="122"/>
                  </a:lnTo>
                  <a:lnTo>
                    <a:pt x="4848" y="220"/>
                  </a:lnTo>
                  <a:lnTo>
                    <a:pt x="4726" y="317"/>
                  </a:lnTo>
                  <a:lnTo>
                    <a:pt x="4628" y="463"/>
                  </a:lnTo>
                  <a:lnTo>
                    <a:pt x="4555" y="609"/>
                  </a:lnTo>
                  <a:lnTo>
                    <a:pt x="4507" y="755"/>
                  </a:lnTo>
                  <a:lnTo>
                    <a:pt x="4068" y="2558"/>
                  </a:lnTo>
                  <a:lnTo>
                    <a:pt x="3240" y="2558"/>
                  </a:lnTo>
                  <a:lnTo>
                    <a:pt x="3240" y="2558"/>
                  </a:lnTo>
                  <a:lnTo>
                    <a:pt x="3240" y="2558"/>
                  </a:lnTo>
                  <a:lnTo>
                    <a:pt x="3240" y="2460"/>
                  </a:lnTo>
                  <a:lnTo>
                    <a:pt x="3216" y="2363"/>
                  </a:lnTo>
                  <a:lnTo>
                    <a:pt x="3167" y="2290"/>
                  </a:lnTo>
                  <a:lnTo>
                    <a:pt x="3094" y="2217"/>
                  </a:lnTo>
                  <a:lnTo>
                    <a:pt x="3045" y="2144"/>
                  </a:lnTo>
                  <a:lnTo>
                    <a:pt x="2948" y="2119"/>
                  </a:lnTo>
                  <a:lnTo>
                    <a:pt x="2850" y="2071"/>
                  </a:lnTo>
                  <a:lnTo>
                    <a:pt x="2753" y="2071"/>
                  </a:lnTo>
                  <a:lnTo>
                    <a:pt x="2047" y="2071"/>
                  </a:lnTo>
                  <a:lnTo>
                    <a:pt x="2047" y="2071"/>
                  </a:lnTo>
                  <a:lnTo>
                    <a:pt x="1949" y="2071"/>
                  </a:lnTo>
                  <a:lnTo>
                    <a:pt x="1852" y="2119"/>
                  </a:lnTo>
                  <a:lnTo>
                    <a:pt x="1779" y="2144"/>
                  </a:lnTo>
                  <a:lnTo>
                    <a:pt x="1706" y="2217"/>
                  </a:lnTo>
                  <a:lnTo>
                    <a:pt x="1633" y="2290"/>
                  </a:lnTo>
                  <a:lnTo>
                    <a:pt x="1608" y="2363"/>
                  </a:lnTo>
                  <a:lnTo>
                    <a:pt x="1560" y="2460"/>
                  </a:lnTo>
                  <a:lnTo>
                    <a:pt x="1560" y="2558"/>
                  </a:lnTo>
                  <a:lnTo>
                    <a:pt x="1560" y="2558"/>
                  </a:lnTo>
                  <a:lnTo>
                    <a:pt x="780" y="2558"/>
                  </a:lnTo>
                  <a:lnTo>
                    <a:pt x="780" y="2558"/>
                  </a:lnTo>
                  <a:lnTo>
                    <a:pt x="634" y="2582"/>
                  </a:lnTo>
                  <a:lnTo>
                    <a:pt x="488" y="2631"/>
                  </a:lnTo>
                  <a:lnTo>
                    <a:pt x="342" y="2679"/>
                  </a:lnTo>
                  <a:lnTo>
                    <a:pt x="220" y="2777"/>
                  </a:lnTo>
                  <a:lnTo>
                    <a:pt x="123" y="2899"/>
                  </a:lnTo>
                  <a:lnTo>
                    <a:pt x="74" y="3045"/>
                  </a:lnTo>
                  <a:lnTo>
                    <a:pt x="25" y="3191"/>
                  </a:lnTo>
                  <a:lnTo>
                    <a:pt x="1" y="3337"/>
                  </a:lnTo>
                  <a:lnTo>
                    <a:pt x="1" y="13980"/>
                  </a:lnTo>
                  <a:lnTo>
                    <a:pt x="1" y="13980"/>
                  </a:lnTo>
                  <a:lnTo>
                    <a:pt x="25" y="14151"/>
                  </a:lnTo>
                  <a:lnTo>
                    <a:pt x="74" y="14297"/>
                  </a:lnTo>
                  <a:lnTo>
                    <a:pt x="123" y="14418"/>
                  </a:lnTo>
                  <a:lnTo>
                    <a:pt x="220" y="14540"/>
                  </a:lnTo>
                  <a:lnTo>
                    <a:pt x="342" y="14638"/>
                  </a:lnTo>
                  <a:lnTo>
                    <a:pt x="488" y="14711"/>
                  </a:lnTo>
                  <a:lnTo>
                    <a:pt x="634" y="14759"/>
                  </a:lnTo>
                  <a:lnTo>
                    <a:pt x="780" y="14759"/>
                  </a:lnTo>
                  <a:lnTo>
                    <a:pt x="16952" y="14759"/>
                  </a:lnTo>
                  <a:lnTo>
                    <a:pt x="16952" y="14759"/>
                  </a:lnTo>
                  <a:lnTo>
                    <a:pt x="17098" y="14759"/>
                  </a:lnTo>
                  <a:lnTo>
                    <a:pt x="17244" y="14711"/>
                  </a:lnTo>
                  <a:lnTo>
                    <a:pt x="17390" y="14638"/>
                  </a:lnTo>
                  <a:lnTo>
                    <a:pt x="17512" y="14540"/>
                  </a:lnTo>
                  <a:lnTo>
                    <a:pt x="17610" y="14418"/>
                  </a:lnTo>
                  <a:lnTo>
                    <a:pt x="17658" y="14297"/>
                  </a:lnTo>
                  <a:lnTo>
                    <a:pt x="17707" y="14151"/>
                  </a:lnTo>
                  <a:lnTo>
                    <a:pt x="17731" y="13980"/>
                  </a:lnTo>
                  <a:lnTo>
                    <a:pt x="17731" y="3337"/>
                  </a:lnTo>
                  <a:lnTo>
                    <a:pt x="17731" y="3337"/>
                  </a:lnTo>
                  <a:lnTo>
                    <a:pt x="17707" y="3191"/>
                  </a:lnTo>
                  <a:lnTo>
                    <a:pt x="17658" y="3045"/>
                  </a:lnTo>
                  <a:lnTo>
                    <a:pt x="17610" y="2899"/>
                  </a:lnTo>
                  <a:lnTo>
                    <a:pt x="17512" y="2777"/>
                  </a:lnTo>
                  <a:lnTo>
                    <a:pt x="17390" y="2679"/>
                  </a:lnTo>
                  <a:lnTo>
                    <a:pt x="17244" y="2631"/>
                  </a:lnTo>
                  <a:lnTo>
                    <a:pt x="17098" y="2582"/>
                  </a:lnTo>
                  <a:lnTo>
                    <a:pt x="16952" y="2558"/>
                  </a:lnTo>
                  <a:lnTo>
                    <a:pt x="16952" y="2558"/>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0"/>
            <p:cNvSpPr/>
            <p:nvPr/>
          </p:nvSpPr>
          <p:spPr>
            <a:xfrm>
              <a:off x="1398225" y="386675"/>
              <a:ext cx="142500" cy="25"/>
            </a:xfrm>
            <a:custGeom>
              <a:avLst/>
              <a:gdLst/>
              <a:ahLst/>
              <a:cxnLst/>
              <a:rect l="l" t="t" r="r" b="b"/>
              <a:pathLst>
                <a:path w="5700" h="1" fill="none" extrusionOk="0">
                  <a:moveTo>
                    <a:pt x="5700" y="1"/>
                  </a:moveTo>
                  <a:lnTo>
                    <a:pt x="1"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0"/>
            <p:cNvSpPr/>
            <p:nvPr/>
          </p:nvSpPr>
          <p:spPr>
            <a:xfrm>
              <a:off x="1370225" y="450000"/>
              <a:ext cx="198500" cy="197900"/>
            </a:xfrm>
            <a:custGeom>
              <a:avLst/>
              <a:gdLst/>
              <a:ahLst/>
              <a:cxnLst/>
              <a:rect l="l" t="t" r="r" b="b"/>
              <a:pathLst>
                <a:path w="7940" h="7916" fill="none" extrusionOk="0">
                  <a:moveTo>
                    <a:pt x="3970" y="7916"/>
                  </a:moveTo>
                  <a:lnTo>
                    <a:pt x="3970" y="7916"/>
                  </a:lnTo>
                  <a:lnTo>
                    <a:pt x="3556" y="7892"/>
                  </a:lnTo>
                  <a:lnTo>
                    <a:pt x="3166" y="7843"/>
                  </a:lnTo>
                  <a:lnTo>
                    <a:pt x="2801" y="7745"/>
                  </a:lnTo>
                  <a:lnTo>
                    <a:pt x="2436" y="7624"/>
                  </a:lnTo>
                  <a:lnTo>
                    <a:pt x="2070" y="7453"/>
                  </a:lnTo>
                  <a:lnTo>
                    <a:pt x="1754" y="7258"/>
                  </a:lnTo>
                  <a:lnTo>
                    <a:pt x="1462" y="7015"/>
                  </a:lnTo>
                  <a:lnTo>
                    <a:pt x="1169" y="6771"/>
                  </a:lnTo>
                  <a:lnTo>
                    <a:pt x="901" y="6479"/>
                  </a:lnTo>
                  <a:lnTo>
                    <a:pt x="682" y="6187"/>
                  </a:lnTo>
                  <a:lnTo>
                    <a:pt x="487" y="5846"/>
                  </a:lnTo>
                  <a:lnTo>
                    <a:pt x="317" y="5505"/>
                  </a:lnTo>
                  <a:lnTo>
                    <a:pt x="195" y="5139"/>
                  </a:lnTo>
                  <a:lnTo>
                    <a:pt x="98" y="4750"/>
                  </a:lnTo>
                  <a:lnTo>
                    <a:pt x="25" y="4360"/>
                  </a:lnTo>
                  <a:lnTo>
                    <a:pt x="0" y="3970"/>
                  </a:lnTo>
                  <a:lnTo>
                    <a:pt x="0" y="3970"/>
                  </a:lnTo>
                  <a:lnTo>
                    <a:pt x="25" y="3556"/>
                  </a:lnTo>
                  <a:lnTo>
                    <a:pt x="98" y="3167"/>
                  </a:lnTo>
                  <a:lnTo>
                    <a:pt x="195" y="2777"/>
                  </a:lnTo>
                  <a:lnTo>
                    <a:pt x="317" y="2412"/>
                  </a:lnTo>
                  <a:lnTo>
                    <a:pt x="487" y="2071"/>
                  </a:lnTo>
                  <a:lnTo>
                    <a:pt x="682" y="1754"/>
                  </a:lnTo>
                  <a:lnTo>
                    <a:pt x="901" y="1437"/>
                  </a:lnTo>
                  <a:lnTo>
                    <a:pt x="1169" y="1170"/>
                  </a:lnTo>
                  <a:lnTo>
                    <a:pt x="1462" y="902"/>
                  </a:lnTo>
                  <a:lnTo>
                    <a:pt x="1754" y="682"/>
                  </a:lnTo>
                  <a:lnTo>
                    <a:pt x="2070" y="488"/>
                  </a:lnTo>
                  <a:lnTo>
                    <a:pt x="2436" y="317"/>
                  </a:lnTo>
                  <a:lnTo>
                    <a:pt x="2801" y="171"/>
                  </a:lnTo>
                  <a:lnTo>
                    <a:pt x="3166" y="74"/>
                  </a:lnTo>
                  <a:lnTo>
                    <a:pt x="3556" y="25"/>
                  </a:lnTo>
                  <a:lnTo>
                    <a:pt x="3970" y="1"/>
                  </a:lnTo>
                  <a:lnTo>
                    <a:pt x="3970" y="1"/>
                  </a:lnTo>
                  <a:lnTo>
                    <a:pt x="4384" y="25"/>
                  </a:lnTo>
                  <a:lnTo>
                    <a:pt x="4774" y="74"/>
                  </a:lnTo>
                  <a:lnTo>
                    <a:pt x="5139" y="171"/>
                  </a:lnTo>
                  <a:lnTo>
                    <a:pt x="5505" y="317"/>
                  </a:lnTo>
                  <a:lnTo>
                    <a:pt x="5870" y="488"/>
                  </a:lnTo>
                  <a:lnTo>
                    <a:pt x="6186" y="682"/>
                  </a:lnTo>
                  <a:lnTo>
                    <a:pt x="6479" y="902"/>
                  </a:lnTo>
                  <a:lnTo>
                    <a:pt x="6771" y="1170"/>
                  </a:lnTo>
                  <a:lnTo>
                    <a:pt x="7039" y="1437"/>
                  </a:lnTo>
                  <a:lnTo>
                    <a:pt x="7258" y="1754"/>
                  </a:lnTo>
                  <a:lnTo>
                    <a:pt x="7453" y="2071"/>
                  </a:lnTo>
                  <a:lnTo>
                    <a:pt x="7623" y="2412"/>
                  </a:lnTo>
                  <a:lnTo>
                    <a:pt x="7745" y="2777"/>
                  </a:lnTo>
                  <a:lnTo>
                    <a:pt x="7843" y="3167"/>
                  </a:lnTo>
                  <a:lnTo>
                    <a:pt x="7916" y="3556"/>
                  </a:lnTo>
                  <a:lnTo>
                    <a:pt x="7940" y="3970"/>
                  </a:lnTo>
                  <a:lnTo>
                    <a:pt x="7940" y="3970"/>
                  </a:lnTo>
                  <a:lnTo>
                    <a:pt x="7916" y="4360"/>
                  </a:lnTo>
                  <a:lnTo>
                    <a:pt x="7843" y="4750"/>
                  </a:lnTo>
                  <a:lnTo>
                    <a:pt x="7745" y="5139"/>
                  </a:lnTo>
                  <a:lnTo>
                    <a:pt x="7623" y="5505"/>
                  </a:lnTo>
                  <a:lnTo>
                    <a:pt x="7453" y="5846"/>
                  </a:lnTo>
                  <a:lnTo>
                    <a:pt x="7258" y="6187"/>
                  </a:lnTo>
                  <a:lnTo>
                    <a:pt x="7039" y="6479"/>
                  </a:lnTo>
                  <a:lnTo>
                    <a:pt x="6771" y="6771"/>
                  </a:lnTo>
                  <a:lnTo>
                    <a:pt x="6479" y="7015"/>
                  </a:lnTo>
                  <a:lnTo>
                    <a:pt x="6186" y="7258"/>
                  </a:lnTo>
                  <a:lnTo>
                    <a:pt x="5870" y="7453"/>
                  </a:lnTo>
                  <a:lnTo>
                    <a:pt x="5505" y="7624"/>
                  </a:lnTo>
                  <a:lnTo>
                    <a:pt x="5139" y="7745"/>
                  </a:lnTo>
                  <a:lnTo>
                    <a:pt x="4774" y="7843"/>
                  </a:lnTo>
                  <a:lnTo>
                    <a:pt x="4384" y="7892"/>
                  </a:lnTo>
                  <a:lnTo>
                    <a:pt x="3970" y="7916"/>
                  </a:lnTo>
                  <a:lnTo>
                    <a:pt x="3970" y="7916"/>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0"/>
            <p:cNvSpPr/>
            <p:nvPr/>
          </p:nvSpPr>
          <p:spPr>
            <a:xfrm>
              <a:off x="1403100" y="482875"/>
              <a:ext cx="132750" cy="132150"/>
            </a:xfrm>
            <a:custGeom>
              <a:avLst/>
              <a:gdLst/>
              <a:ahLst/>
              <a:cxnLst/>
              <a:rect l="l" t="t" r="r" b="b"/>
              <a:pathLst>
                <a:path w="5310" h="5286" fill="none" extrusionOk="0">
                  <a:moveTo>
                    <a:pt x="2655" y="5286"/>
                  </a:moveTo>
                  <a:lnTo>
                    <a:pt x="2655" y="5286"/>
                  </a:lnTo>
                  <a:lnTo>
                    <a:pt x="2387" y="5286"/>
                  </a:lnTo>
                  <a:lnTo>
                    <a:pt x="2119" y="5237"/>
                  </a:lnTo>
                  <a:lnTo>
                    <a:pt x="1876" y="5164"/>
                  </a:lnTo>
                  <a:lnTo>
                    <a:pt x="1632" y="5091"/>
                  </a:lnTo>
                  <a:lnTo>
                    <a:pt x="1389" y="4969"/>
                  </a:lnTo>
                  <a:lnTo>
                    <a:pt x="1169" y="4847"/>
                  </a:lnTo>
                  <a:lnTo>
                    <a:pt x="975" y="4677"/>
                  </a:lnTo>
                  <a:lnTo>
                    <a:pt x="780" y="4506"/>
                  </a:lnTo>
                  <a:lnTo>
                    <a:pt x="609" y="4336"/>
                  </a:lnTo>
                  <a:lnTo>
                    <a:pt x="463" y="4117"/>
                  </a:lnTo>
                  <a:lnTo>
                    <a:pt x="317" y="3897"/>
                  </a:lnTo>
                  <a:lnTo>
                    <a:pt x="220" y="3678"/>
                  </a:lnTo>
                  <a:lnTo>
                    <a:pt x="122" y="3435"/>
                  </a:lnTo>
                  <a:lnTo>
                    <a:pt x="74" y="3191"/>
                  </a:lnTo>
                  <a:lnTo>
                    <a:pt x="25" y="2923"/>
                  </a:lnTo>
                  <a:lnTo>
                    <a:pt x="0" y="2655"/>
                  </a:lnTo>
                  <a:lnTo>
                    <a:pt x="0" y="2655"/>
                  </a:lnTo>
                  <a:lnTo>
                    <a:pt x="25" y="2387"/>
                  </a:lnTo>
                  <a:lnTo>
                    <a:pt x="74" y="2120"/>
                  </a:lnTo>
                  <a:lnTo>
                    <a:pt x="122" y="1852"/>
                  </a:lnTo>
                  <a:lnTo>
                    <a:pt x="220" y="1608"/>
                  </a:lnTo>
                  <a:lnTo>
                    <a:pt x="317" y="1389"/>
                  </a:lnTo>
                  <a:lnTo>
                    <a:pt x="463" y="1170"/>
                  </a:lnTo>
                  <a:lnTo>
                    <a:pt x="609" y="975"/>
                  </a:lnTo>
                  <a:lnTo>
                    <a:pt x="780" y="780"/>
                  </a:lnTo>
                  <a:lnTo>
                    <a:pt x="975" y="610"/>
                  </a:lnTo>
                  <a:lnTo>
                    <a:pt x="1169" y="463"/>
                  </a:lnTo>
                  <a:lnTo>
                    <a:pt x="1389" y="317"/>
                  </a:lnTo>
                  <a:lnTo>
                    <a:pt x="1632" y="220"/>
                  </a:lnTo>
                  <a:lnTo>
                    <a:pt x="1876" y="122"/>
                  </a:lnTo>
                  <a:lnTo>
                    <a:pt x="2119" y="49"/>
                  </a:lnTo>
                  <a:lnTo>
                    <a:pt x="2387" y="25"/>
                  </a:lnTo>
                  <a:lnTo>
                    <a:pt x="2655" y="1"/>
                  </a:lnTo>
                  <a:lnTo>
                    <a:pt x="2655" y="1"/>
                  </a:lnTo>
                  <a:lnTo>
                    <a:pt x="2923" y="25"/>
                  </a:lnTo>
                  <a:lnTo>
                    <a:pt x="3191" y="49"/>
                  </a:lnTo>
                  <a:lnTo>
                    <a:pt x="3435" y="122"/>
                  </a:lnTo>
                  <a:lnTo>
                    <a:pt x="3678" y="220"/>
                  </a:lnTo>
                  <a:lnTo>
                    <a:pt x="3922" y="317"/>
                  </a:lnTo>
                  <a:lnTo>
                    <a:pt x="4141" y="463"/>
                  </a:lnTo>
                  <a:lnTo>
                    <a:pt x="4336" y="610"/>
                  </a:lnTo>
                  <a:lnTo>
                    <a:pt x="4530" y="780"/>
                  </a:lnTo>
                  <a:lnTo>
                    <a:pt x="4701" y="975"/>
                  </a:lnTo>
                  <a:lnTo>
                    <a:pt x="4847" y="1170"/>
                  </a:lnTo>
                  <a:lnTo>
                    <a:pt x="4993" y="1389"/>
                  </a:lnTo>
                  <a:lnTo>
                    <a:pt x="5091" y="1608"/>
                  </a:lnTo>
                  <a:lnTo>
                    <a:pt x="5188" y="1852"/>
                  </a:lnTo>
                  <a:lnTo>
                    <a:pt x="5237" y="2120"/>
                  </a:lnTo>
                  <a:lnTo>
                    <a:pt x="5285" y="2387"/>
                  </a:lnTo>
                  <a:lnTo>
                    <a:pt x="5310" y="2655"/>
                  </a:lnTo>
                  <a:lnTo>
                    <a:pt x="5310" y="2655"/>
                  </a:lnTo>
                  <a:lnTo>
                    <a:pt x="5285" y="2923"/>
                  </a:lnTo>
                  <a:lnTo>
                    <a:pt x="5237" y="3191"/>
                  </a:lnTo>
                  <a:lnTo>
                    <a:pt x="5188" y="3435"/>
                  </a:lnTo>
                  <a:lnTo>
                    <a:pt x="5091" y="3678"/>
                  </a:lnTo>
                  <a:lnTo>
                    <a:pt x="4993" y="3897"/>
                  </a:lnTo>
                  <a:lnTo>
                    <a:pt x="4847" y="4117"/>
                  </a:lnTo>
                  <a:lnTo>
                    <a:pt x="4701" y="4336"/>
                  </a:lnTo>
                  <a:lnTo>
                    <a:pt x="4530" y="4506"/>
                  </a:lnTo>
                  <a:lnTo>
                    <a:pt x="4336" y="4677"/>
                  </a:lnTo>
                  <a:lnTo>
                    <a:pt x="4141" y="4847"/>
                  </a:lnTo>
                  <a:lnTo>
                    <a:pt x="3922" y="4969"/>
                  </a:lnTo>
                  <a:lnTo>
                    <a:pt x="3678" y="5091"/>
                  </a:lnTo>
                  <a:lnTo>
                    <a:pt x="3435" y="5164"/>
                  </a:lnTo>
                  <a:lnTo>
                    <a:pt x="3191" y="5237"/>
                  </a:lnTo>
                  <a:lnTo>
                    <a:pt x="2923" y="5286"/>
                  </a:lnTo>
                  <a:lnTo>
                    <a:pt x="2655" y="5286"/>
                  </a:lnTo>
                  <a:lnTo>
                    <a:pt x="2655" y="5286"/>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0"/>
            <p:cNvSpPr/>
            <p:nvPr/>
          </p:nvSpPr>
          <p:spPr>
            <a:xfrm>
              <a:off x="1588800" y="435400"/>
              <a:ext cx="66400" cy="43850"/>
            </a:xfrm>
            <a:custGeom>
              <a:avLst/>
              <a:gdLst/>
              <a:ahLst/>
              <a:cxnLst/>
              <a:rect l="l" t="t" r="r" b="b"/>
              <a:pathLst>
                <a:path w="2656" h="1754" fill="none" extrusionOk="0">
                  <a:moveTo>
                    <a:pt x="2655" y="1266"/>
                  </a:moveTo>
                  <a:lnTo>
                    <a:pt x="2655" y="1266"/>
                  </a:lnTo>
                  <a:lnTo>
                    <a:pt x="2655" y="1364"/>
                  </a:lnTo>
                  <a:lnTo>
                    <a:pt x="2631" y="1461"/>
                  </a:lnTo>
                  <a:lnTo>
                    <a:pt x="2582" y="1534"/>
                  </a:lnTo>
                  <a:lnTo>
                    <a:pt x="2509" y="1607"/>
                  </a:lnTo>
                  <a:lnTo>
                    <a:pt x="2461" y="1680"/>
                  </a:lnTo>
                  <a:lnTo>
                    <a:pt x="2363" y="1705"/>
                  </a:lnTo>
                  <a:lnTo>
                    <a:pt x="2266" y="1754"/>
                  </a:lnTo>
                  <a:lnTo>
                    <a:pt x="2168" y="1754"/>
                  </a:lnTo>
                  <a:lnTo>
                    <a:pt x="488" y="1754"/>
                  </a:lnTo>
                  <a:lnTo>
                    <a:pt x="488" y="1754"/>
                  </a:lnTo>
                  <a:lnTo>
                    <a:pt x="390" y="1754"/>
                  </a:lnTo>
                  <a:lnTo>
                    <a:pt x="293" y="1705"/>
                  </a:lnTo>
                  <a:lnTo>
                    <a:pt x="220" y="1680"/>
                  </a:lnTo>
                  <a:lnTo>
                    <a:pt x="147" y="1607"/>
                  </a:lnTo>
                  <a:lnTo>
                    <a:pt x="74" y="1534"/>
                  </a:lnTo>
                  <a:lnTo>
                    <a:pt x="49" y="1461"/>
                  </a:lnTo>
                  <a:lnTo>
                    <a:pt x="1" y="1364"/>
                  </a:lnTo>
                  <a:lnTo>
                    <a:pt x="1" y="1266"/>
                  </a:lnTo>
                  <a:lnTo>
                    <a:pt x="1" y="487"/>
                  </a:lnTo>
                  <a:lnTo>
                    <a:pt x="1" y="487"/>
                  </a:lnTo>
                  <a:lnTo>
                    <a:pt x="1" y="390"/>
                  </a:lnTo>
                  <a:lnTo>
                    <a:pt x="49" y="292"/>
                  </a:lnTo>
                  <a:lnTo>
                    <a:pt x="74" y="219"/>
                  </a:lnTo>
                  <a:lnTo>
                    <a:pt x="147" y="146"/>
                  </a:lnTo>
                  <a:lnTo>
                    <a:pt x="220" y="73"/>
                  </a:lnTo>
                  <a:lnTo>
                    <a:pt x="293" y="49"/>
                  </a:lnTo>
                  <a:lnTo>
                    <a:pt x="390" y="0"/>
                  </a:lnTo>
                  <a:lnTo>
                    <a:pt x="488" y="0"/>
                  </a:lnTo>
                  <a:lnTo>
                    <a:pt x="2168" y="0"/>
                  </a:lnTo>
                  <a:lnTo>
                    <a:pt x="2168" y="0"/>
                  </a:lnTo>
                  <a:lnTo>
                    <a:pt x="2266" y="0"/>
                  </a:lnTo>
                  <a:lnTo>
                    <a:pt x="2363" y="49"/>
                  </a:lnTo>
                  <a:lnTo>
                    <a:pt x="2461" y="73"/>
                  </a:lnTo>
                  <a:lnTo>
                    <a:pt x="2509" y="146"/>
                  </a:lnTo>
                  <a:lnTo>
                    <a:pt x="2582" y="219"/>
                  </a:lnTo>
                  <a:lnTo>
                    <a:pt x="2631" y="292"/>
                  </a:lnTo>
                  <a:lnTo>
                    <a:pt x="2655" y="390"/>
                  </a:lnTo>
                  <a:lnTo>
                    <a:pt x="2655" y="487"/>
                  </a:lnTo>
                  <a:lnTo>
                    <a:pt x="2655" y="1266"/>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 Placeholder 2">
            <a:extLst>
              <a:ext uri="{FF2B5EF4-FFF2-40B4-BE49-F238E27FC236}">
                <a16:creationId xmlns:a16="http://schemas.microsoft.com/office/drawing/2014/main" id="{C54B9329-4277-78AF-A4DC-EDA511D2C6BF}"/>
              </a:ext>
            </a:extLst>
          </p:cNvPr>
          <p:cNvSpPr>
            <a:spLocks noGrp="1"/>
          </p:cNvSpPr>
          <p:nvPr>
            <p:ph type="body" idx="1"/>
          </p:nvPr>
        </p:nvSpPr>
        <p:spPr>
          <a:xfrm>
            <a:off x="607658" y="1616686"/>
            <a:ext cx="8255750" cy="2672442"/>
          </a:xfrm>
        </p:spPr>
        <p:txBody>
          <a:bodyPr/>
          <a:lstStyle/>
          <a:p>
            <a:r>
              <a:rPr lang="en-US" sz="2000" dirty="0"/>
              <a:t>Monitoring of your SaaS business applications for suspicious activity</a:t>
            </a:r>
          </a:p>
          <a:p>
            <a:pPr lvl="1"/>
            <a:r>
              <a:rPr lang="en-US" sz="2000" dirty="0"/>
              <a:t>Account logins, failed logins, unapproved logins, logins from unapproved locations, externally shared files, and more</a:t>
            </a:r>
          </a:p>
          <a:p>
            <a:r>
              <a:rPr lang="en-US" sz="2000" dirty="0"/>
              <a:t>Alerting capabilities to notify us of suspicious events in real-time</a:t>
            </a:r>
          </a:p>
          <a:p>
            <a:r>
              <a:rPr lang="en-US" sz="2000" dirty="0"/>
              <a:t>Automatic remediation of detected threats through customizable rules</a:t>
            </a:r>
          </a:p>
          <a:p>
            <a:r>
              <a:rPr lang="en-US" sz="2000" dirty="0"/>
              <a:t>Reporting tools for investigating security incidents and supporting audits</a:t>
            </a:r>
          </a:p>
          <a:p>
            <a:pPr marL="457200" lvl="0" indent="-317500" algn="l" rtl="0">
              <a:spcBef>
                <a:spcPts val="600"/>
              </a:spcBef>
              <a:spcAft>
                <a:spcPts val="0"/>
              </a:spcAft>
              <a:buSzPts val="1400"/>
              <a:buChar char="◇"/>
            </a:pP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27DC7-6D35-C892-7A8B-D7A0EB36F7C7}"/>
              </a:ext>
            </a:extLst>
          </p:cNvPr>
          <p:cNvSpPr>
            <a:spLocks noGrp="1"/>
          </p:cNvSpPr>
          <p:nvPr>
            <p:ph type="title"/>
          </p:nvPr>
        </p:nvSpPr>
        <p:spPr/>
        <p:txBody>
          <a:bodyPr/>
          <a:lstStyle/>
          <a:p>
            <a:r>
              <a:rPr lang="en-US" sz="3200" dirty="0"/>
              <a:t>Additional Features</a:t>
            </a:r>
          </a:p>
        </p:txBody>
      </p:sp>
      <p:sp>
        <p:nvSpPr>
          <p:cNvPr id="3" name="Text Placeholder 2">
            <a:extLst>
              <a:ext uri="{FF2B5EF4-FFF2-40B4-BE49-F238E27FC236}">
                <a16:creationId xmlns:a16="http://schemas.microsoft.com/office/drawing/2014/main" id="{1264735E-0C35-E901-E625-4956B0E20A9E}"/>
              </a:ext>
            </a:extLst>
          </p:cNvPr>
          <p:cNvSpPr>
            <a:spLocks noGrp="1"/>
          </p:cNvSpPr>
          <p:nvPr>
            <p:ph type="body" idx="1"/>
          </p:nvPr>
        </p:nvSpPr>
        <p:spPr>
          <a:xfrm>
            <a:off x="814275" y="1327350"/>
            <a:ext cx="6132600" cy="469919"/>
          </a:xfrm>
        </p:spPr>
        <p:txBody>
          <a:bodyPr/>
          <a:lstStyle/>
          <a:p>
            <a:r>
              <a:rPr lang="en-US"/>
              <a:t>Stale Account Cleanup</a:t>
            </a:r>
          </a:p>
        </p:txBody>
      </p:sp>
      <p:sp>
        <p:nvSpPr>
          <p:cNvPr id="4" name="Slide Number Placeholder 3">
            <a:extLst>
              <a:ext uri="{FF2B5EF4-FFF2-40B4-BE49-F238E27FC236}">
                <a16:creationId xmlns:a16="http://schemas.microsoft.com/office/drawing/2014/main" id="{2DB76D71-5CD3-8CF7-1254-9C8BF1ED728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graphicFrame>
        <p:nvGraphicFramePr>
          <p:cNvPr id="5" name="Object 4">
            <a:extLst>
              <a:ext uri="{FF2B5EF4-FFF2-40B4-BE49-F238E27FC236}">
                <a16:creationId xmlns:a16="http://schemas.microsoft.com/office/drawing/2014/main" id="{452C0818-F41C-4B30-EB01-B6BF1172A95B}"/>
              </a:ext>
            </a:extLst>
          </p:cNvPr>
          <p:cNvGraphicFramePr>
            <a:graphicFrameLocks noChangeAspect="1"/>
          </p:cNvGraphicFramePr>
          <p:nvPr>
            <p:extLst>
              <p:ext uri="{D42A27DB-BD31-4B8C-83A1-F6EECF244321}">
                <p14:modId xmlns:p14="http://schemas.microsoft.com/office/powerpoint/2010/main" val="3476314369"/>
              </p:ext>
            </p:extLst>
          </p:nvPr>
        </p:nvGraphicFramePr>
        <p:xfrm>
          <a:off x="567558" y="1746820"/>
          <a:ext cx="8008883" cy="3045044"/>
        </p:xfrm>
        <a:graphic>
          <a:graphicData uri="http://schemas.openxmlformats.org/presentationml/2006/ole">
            <mc:AlternateContent xmlns:mc="http://schemas.openxmlformats.org/markup-compatibility/2006">
              <mc:Choice xmlns:v="urn:schemas-microsoft-com:vml" Requires="v">
                <p:oleObj name="Bitmap Image" r:id="rId2" imgW="21164400" imgH="8045280" progId="PBrush">
                  <p:embed/>
                </p:oleObj>
              </mc:Choice>
              <mc:Fallback>
                <p:oleObj name="Bitmap Image" r:id="rId2" imgW="21164400" imgH="8045280" progId="PBrush">
                  <p:embed/>
                  <p:pic>
                    <p:nvPicPr>
                      <p:cNvPr id="5" name="Object 4">
                        <a:extLst>
                          <a:ext uri="{FF2B5EF4-FFF2-40B4-BE49-F238E27FC236}">
                            <a16:creationId xmlns:a16="http://schemas.microsoft.com/office/drawing/2014/main" id="{452C0818-F41C-4B30-EB01-B6BF1172A95B}"/>
                          </a:ext>
                        </a:extLst>
                      </p:cNvPr>
                      <p:cNvPicPr/>
                      <p:nvPr/>
                    </p:nvPicPr>
                    <p:blipFill>
                      <a:blip r:embed="rId3"/>
                      <a:stretch>
                        <a:fillRect/>
                      </a:stretch>
                    </p:blipFill>
                    <p:spPr>
                      <a:xfrm>
                        <a:off x="567558" y="1746820"/>
                        <a:ext cx="8008883" cy="3045044"/>
                      </a:xfrm>
                      <a:prstGeom prst="rect">
                        <a:avLst/>
                      </a:prstGeom>
                    </p:spPr>
                  </p:pic>
                </p:oleObj>
              </mc:Fallback>
            </mc:AlternateContent>
          </a:graphicData>
        </a:graphic>
      </p:graphicFrame>
    </p:spTree>
    <p:extLst>
      <p:ext uri="{BB962C8B-B14F-4D97-AF65-F5344CB8AC3E}">
        <p14:creationId xmlns:p14="http://schemas.microsoft.com/office/powerpoint/2010/main" val="815636716"/>
      </p:ext>
    </p:extLst>
  </p:cSld>
  <p:clrMapOvr>
    <a:masterClrMapping/>
  </p:clrMapOvr>
</p:sld>
</file>

<file path=ppt/theme/theme1.xml><?xml version="1.0" encoding="utf-8"?>
<a:theme xmlns:a="http://schemas.openxmlformats.org/drawingml/2006/main" name="Salerio template">
  <a:themeElements>
    <a:clrScheme name="Custom 347">
      <a:dk1>
        <a:srgbClr val="263248"/>
      </a:dk1>
      <a:lt1>
        <a:srgbClr val="FFFFFF"/>
      </a:lt1>
      <a:dk2>
        <a:srgbClr val="434343"/>
      </a:dk2>
      <a:lt2>
        <a:srgbClr val="E0E4E9"/>
      </a:lt2>
      <a:accent1>
        <a:srgbClr val="3F5378"/>
      </a:accent1>
      <a:accent2>
        <a:srgbClr val="263248"/>
      </a:accent2>
      <a:accent3>
        <a:srgbClr val="92A8C8"/>
      </a:accent3>
      <a:accent4>
        <a:srgbClr val="C7D3E6"/>
      </a:accent4>
      <a:accent5>
        <a:srgbClr val="FF9800"/>
      </a:accent5>
      <a:accent6>
        <a:srgbClr val="D26F00"/>
      </a:accent6>
      <a:hlink>
        <a:srgbClr val="3F537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282</TotalTime>
  <Words>527</Words>
  <Application>Microsoft Macintosh PowerPoint</Application>
  <PresentationFormat>On-screen Show (16:9)</PresentationFormat>
  <Paragraphs>60</Paragraphs>
  <Slides>12</Slides>
  <Notes>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20" baseType="lpstr">
      <vt:lpstr>Roboto Condensed</vt:lpstr>
      <vt:lpstr>Roboto</vt:lpstr>
      <vt:lpstr>Slack-Lato</vt:lpstr>
      <vt:lpstr>Arial</vt:lpstr>
      <vt:lpstr>Roboto Condensed Light</vt:lpstr>
      <vt:lpstr>Arvo</vt:lpstr>
      <vt:lpstr>Salerio template</vt:lpstr>
      <vt:lpstr>Bitmap Image</vt:lpstr>
      <vt:lpstr>SaaS Monitoring and Security       Powered by</vt:lpstr>
      <vt:lpstr>PowerPoint Presentation</vt:lpstr>
      <vt:lpstr>By The Numbers</vt:lpstr>
      <vt:lpstr>Microsoft’s Response</vt:lpstr>
      <vt:lpstr>WHAT YOU DON’T KNOW CAN HURT YOU…</vt:lpstr>
      <vt:lpstr>Size Doesn’t Matter</vt:lpstr>
      <vt:lpstr>The Cost of a Breach</vt:lpstr>
      <vt:lpstr>How We Can Help</vt:lpstr>
      <vt:lpstr>Additional Features</vt:lpstr>
      <vt:lpstr>We Protect All These Tools</vt:lpstr>
      <vt:lpstr>Next Steps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 THE OTHER 61%</dc:title>
  <dc:creator>Ryan R</dc:creator>
  <cp:lastModifiedBy>Michelle Katz</cp:lastModifiedBy>
  <cp:revision>5</cp:revision>
  <dcterms:modified xsi:type="dcterms:W3CDTF">2023-07-19T16:51:46Z</dcterms:modified>
</cp:coreProperties>
</file>